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6"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howGuides="1">
      <p:cViewPr varScale="1">
        <p:scale>
          <a:sx n="118" d="100"/>
          <a:sy n="118" d="100"/>
        </p:scale>
        <p:origin x="192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51569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409097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3059415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62103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17263-752E-5B44-9D73-6637DEFBA189}" type="datetimeFigureOut">
              <a:rPr lang="en-US" smtClean="0"/>
              <a:t>7/10/24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529038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66455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817263-752E-5B44-9D73-6637DEFBA189}" type="datetimeFigureOut">
              <a:rPr lang="en-US" smtClean="0"/>
              <a:t>7/10/24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142773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817263-752E-5B44-9D73-6637DEFBA189}" type="datetimeFigureOut">
              <a:rPr lang="en-US" smtClean="0"/>
              <a:t>7/10/24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383290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17263-752E-5B44-9D73-6637DEFBA189}" type="datetimeFigureOut">
              <a:rPr lang="en-US" smtClean="0"/>
              <a:t>7/10/24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66031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43740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17263-752E-5B44-9D73-6637DEFBA189}" type="datetimeFigureOut">
              <a:rPr lang="en-US" smtClean="0"/>
              <a:t>7/10/24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0B9C3-EEF2-DA48-9B30-09389CFB5DCB}" type="slidenum">
              <a:rPr lang="en-US" smtClean="0"/>
              <a:t>‹#›</a:t>
            </a:fld>
            <a:endParaRPr lang="en-US"/>
          </a:p>
        </p:txBody>
      </p:sp>
    </p:spTree>
    <p:extLst>
      <p:ext uri="{BB962C8B-B14F-4D97-AF65-F5344CB8AC3E}">
        <p14:creationId xmlns:p14="http://schemas.microsoft.com/office/powerpoint/2010/main" val="217706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17263-752E-5B44-9D73-6637DEFBA189}" type="datetimeFigureOut">
              <a:rPr lang="en-US" smtClean="0"/>
              <a:t>7/10/24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0B9C3-EEF2-DA48-9B30-09389CFB5DCB}" type="slidenum">
              <a:rPr lang="en-US" smtClean="0"/>
              <a:t>‹#›</a:t>
            </a:fld>
            <a:endParaRPr lang="en-US"/>
          </a:p>
        </p:txBody>
      </p:sp>
    </p:spTree>
    <p:extLst>
      <p:ext uri="{BB962C8B-B14F-4D97-AF65-F5344CB8AC3E}">
        <p14:creationId xmlns:p14="http://schemas.microsoft.com/office/powerpoint/2010/main" val="1058278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extLst>
              <p:ext uri="{D42A27DB-BD31-4B8C-83A1-F6EECF244321}">
                <p14:modId xmlns:p14="http://schemas.microsoft.com/office/powerpoint/2010/main" val="227585529"/>
              </p:ext>
            </p:extLst>
          </p:nvPr>
        </p:nvGraphicFramePr>
        <p:xfrm>
          <a:off x="293914" y="124280"/>
          <a:ext cx="8490860" cy="6577174"/>
        </p:xfrm>
        <a:graphic>
          <a:graphicData uri="http://schemas.openxmlformats.org/drawingml/2006/table">
            <a:tbl>
              <a:tblPr firstRow="1" bandRow="1">
                <a:tableStyleId>{5C22544A-7EE6-4342-B048-85BDC9FD1C3A}</a:tableStyleId>
              </a:tblPr>
              <a:tblGrid>
                <a:gridCol w="8490860">
                  <a:extLst>
                    <a:ext uri="{9D8B030D-6E8A-4147-A177-3AD203B41FA5}">
                      <a16:colId xmlns:a16="http://schemas.microsoft.com/office/drawing/2014/main" val="3763065594"/>
                    </a:ext>
                  </a:extLst>
                </a:gridCol>
              </a:tblGrid>
              <a:tr h="1018720">
                <a:tc>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#1:  Recruitment &amp; Retention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7135769"/>
                  </a:ext>
                </a:extLst>
              </a:tr>
              <a:tr h="758769">
                <a:tc>
                  <a:txBody>
                    <a:bodyPr/>
                    <a:lstStyle/>
                    <a:p>
                      <a:r>
                        <a:rPr lang="en-US" sz="1200" dirty="0"/>
                        <a:t>You have approximately 50 minutes in the agenda to address specific topics relevant to your Committee’s work and of interest to an audience of key SLO County stakeholders interested in addressing the critical shortage of health workers.  You should allot at least 10 to 15 minutes of your 50 minutes to some type of audience interaction (e.g., Q&amp;A, facilitated discussions with pre-planned questions, soliciting more data/information on the types of information included in the recent survey, etc.).  Describe what your program will include: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4552614">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302181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extLst>
              <p:ext uri="{D42A27DB-BD31-4B8C-83A1-F6EECF244321}">
                <p14:modId xmlns:p14="http://schemas.microsoft.com/office/powerpoint/2010/main" val="2028784760"/>
              </p:ext>
            </p:extLst>
          </p:nvPr>
        </p:nvGraphicFramePr>
        <p:xfrm>
          <a:off x="293914" y="124280"/>
          <a:ext cx="8490860" cy="6424774"/>
        </p:xfrm>
        <a:graphic>
          <a:graphicData uri="http://schemas.openxmlformats.org/drawingml/2006/table">
            <a:tbl>
              <a:tblPr firstRow="1" bandRow="1">
                <a:tableStyleId>{5C22544A-7EE6-4342-B048-85BDC9FD1C3A}</a:tableStyleId>
              </a:tblPr>
              <a:tblGrid>
                <a:gridCol w="4974772">
                  <a:extLst>
                    <a:ext uri="{9D8B030D-6E8A-4147-A177-3AD203B41FA5}">
                      <a16:colId xmlns:a16="http://schemas.microsoft.com/office/drawing/2014/main" val="3763065594"/>
                    </a:ext>
                  </a:extLst>
                </a:gridCol>
                <a:gridCol w="1698171">
                  <a:extLst>
                    <a:ext uri="{9D8B030D-6E8A-4147-A177-3AD203B41FA5}">
                      <a16:colId xmlns:a16="http://schemas.microsoft.com/office/drawing/2014/main" val="988601984"/>
                    </a:ext>
                  </a:extLst>
                </a:gridCol>
                <a:gridCol w="1817917">
                  <a:extLst>
                    <a:ext uri="{9D8B030D-6E8A-4147-A177-3AD203B41FA5}">
                      <a16:colId xmlns:a16="http://schemas.microsoft.com/office/drawing/2014/main" val="658544870"/>
                    </a:ext>
                  </a:extLst>
                </a:gridCol>
              </a:tblGrid>
              <a:tr h="1018720">
                <a:tc gridSpan="3">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#1:  Recruitment &amp; Retention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7135769"/>
                  </a:ext>
                </a:extLst>
              </a:tr>
              <a:tr h="293914">
                <a:tc gridSpan="3">
                  <a:txBody>
                    <a:bodyPr/>
                    <a:lstStyle/>
                    <a:p>
                      <a:pPr algn="ctr"/>
                      <a:r>
                        <a:rPr lang="en-US" sz="1600" b="1" dirty="0"/>
                        <a:t>Action Plan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339634">
                <a:tc>
                  <a:txBody>
                    <a:bodyPr/>
                    <a:lstStyle/>
                    <a:p>
                      <a:endParaRPr lang="en-US" sz="1400" b="1" dirty="0"/>
                    </a:p>
                    <a:p>
                      <a:r>
                        <a:rPr lang="en-US" sz="1400" b="1" dirty="0"/>
                        <a:t>What actions need to be taken to prepare for this program?</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sz="1400" b="1" dirty="0"/>
                    </a:p>
                    <a:p>
                      <a:r>
                        <a:rPr lang="en-US" sz="1400" b="1" dirty="0"/>
                        <a:t>Who will do it?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1400" b="1" dirty="0"/>
                        <a:t>When will each action be completed?</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07934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71293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8365764"/>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104576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96407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0951251"/>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114872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4860F08-4851-5877-9827-E59CD5AFD75B}"/>
              </a:ext>
            </a:extLst>
          </p:cNvPr>
          <p:cNvGraphicFramePr>
            <a:graphicFrameLocks noGrp="1"/>
          </p:cNvGraphicFramePr>
          <p:nvPr/>
        </p:nvGraphicFramePr>
        <p:xfrm>
          <a:off x="293914" y="124280"/>
          <a:ext cx="8490860" cy="6424774"/>
        </p:xfrm>
        <a:graphic>
          <a:graphicData uri="http://schemas.openxmlformats.org/drawingml/2006/table">
            <a:tbl>
              <a:tblPr firstRow="1" bandRow="1">
                <a:tableStyleId>{5C22544A-7EE6-4342-B048-85BDC9FD1C3A}</a:tableStyleId>
              </a:tblPr>
              <a:tblGrid>
                <a:gridCol w="4974772">
                  <a:extLst>
                    <a:ext uri="{9D8B030D-6E8A-4147-A177-3AD203B41FA5}">
                      <a16:colId xmlns:a16="http://schemas.microsoft.com/office/drawing/2014/main" val="3763065594"/>
                    </a:ext>
                  </a:extLst>
                </a:gridCol>
                <a:gridCol w="1698171">
                  <a:extLst>
                    <a:ext uri="{9D8B030D-6E8A-4147-A177-3AD203B41FA5}">
                      <a16:colId xmlns:a16="http://schemas.microsoft.com/office/drawing/2014/main" val="988601984"/>
                    </a:ext>
                  </a:extLst>
                </a:gridCol>
                <a:gridCol w="1817917">
                  <a:extLst>
                    <a:ext uri="{9D8B030D-6E8A-4147-A177-3AD203B41FA5}">
                      <a16:colId xmlns:a16="http://schemas.microsoft.com/office/drawing/2014/main" val="658544870"/>
                    </a:ext>
                  </a:extLst>
                </a:gridCol>
              </a:tblGrid>
              <a:tr h="1018720">
                <a:tc gridSpan="3">
                  <a:txBody>
                    <a:bodyPr/>
                    <a:lstStyle/>
                    <a:p>
                      <a:pPr algn="r"/>
                      <a:r>
                        <a:rPr lang="en-US" dirty="0">
                          <a:solidFill>
                            <a:schemeClr val="tx1"/>
                          </a:solidFill>
                        </a:rPr>
                        <a:t>SLO Healthcare Workforce Partnership </a:t>
                      </a:r>
                    </a:p>
                    <a:p>
                      <a:pPr algn="r"/>
                      <a:r>
                        <a:rPr lang="en-US" dirty="0">
                          <a:solidFill>
                            <a:schemeClr val="tx1"/>
                          </a:solidFill>
                        </a:rPr>
                        <a:t>2024 Community Forum</a:t>
                      </a:r>
                    </a:p>
                    <a:p>
                      <a:pPr algn="r"/>
                      <a:r>
                        <a:rPr lang="en-US" dirty="0">
                          <a:solidFill>
                            <a:schemeClr val="tx1"/>
                          </a:solidFill>
                        </a:rPr>
                        <a:t>#1:  Recruitment &amp; Retention Committee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7135769"/>
                  </a:ext>
                </a:extLst>
              </a:tr>
              <a:tr h="293914">
                <a:tc gridSpan="3">
                  <a:txBody>
                    <a:bodyPr/>
                    <a:lstStyle/>
                    <a:p>
                      <a:pPr algn="ctr"/>
                      <a:r>
                        <a:rPr lang="en-US" sz="1600" b="1" dirty="0"/>
                        <a:t>Action Plan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4107875"/>
                  </a:ext>
                </a:extLst>
              </a:tr>
              <a:tr h="339634">
                <a:tc>
                  <a:txBody>
                    <a:bodyPr/>
                    <a:lstStyle/>
                    <a:p>
                      <a:endParaRPr lang="en-US" sz="1400" b="1" dirty="0"/>
                    </a:p>
                    <a:p>
                      <a:r>
                        <a:rPr lang="en-US" sz="1400" b="1" dirty="0"/>
                        <a:t>What actions need to be taken to prepare for this program?</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sz="1400" b="1" dirty="0"/>
                    </a:p>
                    <a:p>
                      <a:r>
                        <a:rPr lang="en-US" sz="1400" b="1" dirty="0"/>
                        <a:t>Who will do it?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lang="en-US" sz="1400" b="1" dirty="0"/>
                        <a:t>When will each action be completed?</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902001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07934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712936"/>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8365764"/>
                  </a:ext>
                </a:extLst>
              </a:tr>
              <a:tr h="758769">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104576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964077"/>
                  </a:ext>
                </a:extLst>
              </a:tr>
              <a:tr h="758769">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0951251"/>
                  </a:ext>
                </a:extLst>
              </a:tr>
            </a:tbl>
          </a:graphicData>
        </a:graphic>
      </p:graphicFrame>
      <p:pic>
        <p:nvPicPr>
          <p:cNvPr id="5" name="Picture 4" descr="A logo with text on it&#10;&#10;Description automatically generated">
            <a:extLst>
              <a:ext uri="{FF2B5EF4-FFF2-40B4-BE49-F238E27FC236}">
                <a16:creationId xmlns:a16="http://schemas.microsoft.com/office/drawing/2014/main" id="{34EAEF23-0F3D-CBA0-2E59-F054F01F53A1}"/>
              </a:ext>
            </a:extLst>
          </p:cNvPr>
          <p:cNvPicPr>
            <a:picLocks noChangeAspect="1"/>
          </p:cNvPicPr>
          <p:nvPr/>
        </p:nvPicPr>
        <p:blipFill>
          <a:blip r:embed="rId2"/>
          <a:stretch>
            <a:fillRect/>
          </a:stretch>
        </p:blipFill>
        <p:spPr>
          <a:xfrm>
            <a:off x="413655" y="206831"/>
            <a:ext cx="2405743" cy="874310"/>
          </a:xfrm>
          <a:prstGeom prst="rect">
            <a:avLst/>
          </a:prstGeom>
        </p:spPr>
      </p:pic>
    </p:spTree>
    <p:extLst>
      <p:ext uri="{BB962C8B-B14F-4D97-AF65-F5344CB8AC3E}">
        <p14:creationId xmlns:p14="http://schemas.microsoft.com/office/powerpoint/2010/main" val="2800769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TotalTime>
  <Words>191</Words>
  <Application>Microsoft Macintosh PowerPoint</Application>
  <PresentationFormat>On-screen Show (4:3)</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McGraw</dc:creator>
  <cp:lastModifiedBy>Susan McGraw</cp:lastModifiedBy>
  <cp:revision>1</cp:revision>
  <dcterms:created xsi:type="dcterms:W3CDTF">2024-07-11T03:54:53Z</dcterms:created>
  <dcterms:modified xsi:type="dcterms:W3CDTF">2024-07-11T04:11:55Z</dcterms:modified>
</cp:coreProperties>
</file>