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5769863"/>
            <a:ext cx="707135" cy="707135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838962" y="6355840"/>
            <a:ext cx="9525000" cy="635"/>
          </a:xfrm>
          <a:custGeom>
            <a:avLst/>
            <a:gdLst/>
            <a:ahLst/>
            <a:cxnLst/>
            <a:rect l="l" t="t" r="r" b="b"/>
            <a:pathLst>
              <a:path w="9525000" h="635">
                <a:moveTo>
                  <a:pt x="0" y="546"/>
                </a:moveTo>
                <a:lnTo>
                  <a:pt x="9525000" y="0"/>
                </a:lnTo>
              </a:path>
            </a:pathLst>
          </a:custGeom>
          <a:ln w="19050">
            <a:solidFill>
              <a:srgbClr val="8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62843" y="5867400"/>
            <a:ext cx="1452371" cy="577595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0" y="6476999"/>
            <a:ext cx="12192000" cy="381000"/>
          </a:xfrm>
          <a:custGeom>
            <a:avLst/>
            <a:gdLst/>
            <a:ahLst/>
            <a:cxnLst/>
            <a:rect l="l" t="t" r="r" b="b"/>
            <a:pathLst>
              <a:path w="12192000" h="381000">
                <a:moveTo>
                  <a:pt x="12192000" y="0"/>
                </a:moveTo>
                <a:lnTo>
                  <a:pt x="0" y="0"/>
                </a:lnTo>
                <a:lnTo>
                  <a:pt x="0" y="381000"/>
                </a:lnTo>
                <a:lnTo>
                  <a:pt x="12192000" y="381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F4D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761" y="1067561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 h="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38100">
            <a:solidFill>
              <a:srgbClr val="8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632551" y="70389"/>
            <a:ext cx="6926897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F4D7A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0F4D7A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614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F4D7A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0F4D7A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614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5769863"/>
            <a:ext cx="707135" cy="707135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838962" y="6355840"/>
            <a:ext cx="9525000" cy="635"/>
          </a:xfrm>
          <a:custGeom>
            <a:avLst/>
            <a:gdLst/>
            <a:ahLst/>
            <a:cxnLst/>
            <a:rect l="l" t="t" r="r" b="b"/>
            <a:pathLst>
              <a:path w="9525000" h="635">
                <a:moveTo>
                  <a:pt x="0" y="546"/>
                </a:moveTo>
                <a:lnTo>
                  <a:pt x="9525000" y="0"/>
                </a:lnTo>
              </a:path>
            </a:pathLst>
          </a:custGeom>
          <a:ln w="19050">
            <a:solidFill>
              <a:srgbClr val="8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62843" y="5867400"/>
            <a:ext cx="1452371" cy="577595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0" y="6476999"/>
            <a:ext cx="12192000" cy="381000"/>
          </a:xfrm>
          <a:custGeom>
            <a:avLst/>
            <a:gdLst/>
            <a:ahLst/>
            <a:cxnLst/>
            <a:rect l="l" t="t" r="r" b="b"/>
            <a:pathLst>
              <a:path w="12192000" h="381000">
                <a:moveTo>
                  <a:pt x="12192000" y="0"/>
                </a:moveTo>
                <a:lnTo>
                  <a:pt x="0" y="0"/>
                </a:lnTo>
                <a:lnTo>
                  <a:pt x="0" y="381000"/>
                </a:lnTo>
                <a:lnTo>
                  <a:pt x="12192000" y="381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F4D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761" y="1067561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 h="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38100">
            <a:solidFill>
              <a:srgbClr val="8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F4D7A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764540" y="1461008"/>
            <a:ext cx="5182870" cy="3683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F4D7A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614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F4D7A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614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614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2400" y="5769863"/>
            <a:ext cx="707135" cy="707135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838962" y="6355840"/>
            <a:ext cx="9525000" cy="635"/>
          </a:xfrm>
          <a:custGeom>
            <a:avLst/>
            <a:gdLst/>
            <a:ahLst/>
            <a:cxnLst/>
            <a:rect l="l" t="t" r="r" b="b"/>
            <a:pathLst>
              <a:path w="9525000" h="635">
                <a:moveTo>
                  <a:pt x="0" y="546"/>
                </a:moveTo>
                <a:lnTo>
                  <a:pt x="9525000" y="0"/>
                </a:lnTo>
              </a:path>
            </a:pathLst>
          </a:custGeom>
          <a:ln w="19050">
            <a:solidFill>
              <a:srgbClr val="8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562843" y="5867400"/>
            <a:ext cx="1452371" cy="577595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0" y="6477000"/>
            <a:ext cx="12192000" cy="381000"/>
          </a:xfrm>
          <a:custGeom>
            <a:avLst/>
            <a:gdLst/>
            <a:ahLst/>
            <a:cxnLst/>
            <a:rect l="l" t="t" r="r" b="b"/>
            <a:pathLst>
              <a:path w="12192000" h="381000">
                <a:moveTo>
                  <a:pt x="12192000" y="0"/>
                </a:moveTo>
                <a:lnTo>
                  <a:pt x="0" y="0"/>
                </a:lnTo>
                <a:lnTo>
                  <a:pt x="0" y="381000"/>
                </a:lnTo>
                <a:lnTo>
                  <a:pt x="12192000" y="381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F4D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9370" y="-59119"/>
            <a:ext cx="10726654" cy="1062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F4D7A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939" y="1459483"/>
            <a:ext cx="10278110" cy="45129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0F4D7A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679935" y="6586601"/>
            <a:ext cx="293370" cy="22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614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hyperlink" Target="https://www.hrsa.gov/grants/find-funding" TargetMode="Externa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g"/><Relationship Id="rId3" Type="http://schemas.openxmlformats.org/officeDocument/2006/relationships/image" Target="../media/image17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support@grants.gov" TargetMode="External"/><Relationship Id="rId3" Type="http://schemas.openxmlformats.org/officeDocument/2006/relationships/hyperlink" Target="https://grants-portal.psc.gov/Welcome.aspx?pt=Grants" TargetMode="Externa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cc02.safelinks.protection.outlook.com/?url=http%3A%2F%2Fwww.grants.gov%2F&amp;data=05%7C01%7CRJackson%40hrsa.gov%7C589fd25329eb4e91b80108dbe6945da4%7C14b77578977342d58507251ca2dc2b06%7C0%7C0%7C638357297123288054%7CUnknown%7CTWFpbGZsb3d8eyJWIjoiMC4wLjAwMDAiLCJQIjoiV2luMzIiLCJBTiI6Ik1haWwiLCJXVCI6Mn0%3D%7C3000%7C%7C%7C&amp;sdata=UM4Z5B8mUj5olAftR%2BsaVe0yOmrSThjUFp0wboKSiM4%3D&amp;reserved=0" TargetMode="External"/><Relationship Id="rId3" Type="http://schemas.openxmlformats.org/officeDocument/2006/relationships/hyperlink" Target="http://www.hrsa.gov/grants" TargetMode="External"/><Relationship Id="rId4" Type="http://schemas.openxmlformats.org/officeDocument/2006/relationships/hyperlink" Target="https://www.grants.gov/connect/manage-subscriptions/" TargetMode="Externa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3" Type="http://schemas.openxmlformats.org/officeDocument/2006/relationships/image" Target="../media/image9.jpg"/><Relationship Id="rId4" Type="http://schemas.openxmlformats.org/officeDocument/2006/relationships/image" Target="../media/image14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png"/><Relationship Id="rId11" Type="http://schemas.openxmlformats.org/officeDocument/2006/relationships/image" Target="../media/image35.png"/><Relationship Id="rId12" Type="http://schemas.openxmlformats.org/officeDocument/2006/relationships/image" Target="../media/image36.png"/><Relationship Id="rId13" Type="http://schemas.openxmlformats.org/officeDocument/2006/relationships/image" Target="../media/image37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png"/><Relationship Id="rId3" Type="http://schemas.openxmlformats.org/officeDocument/2006/relationships/image" Target="../media/image41.jpg"/><Relationship Id="rId4" Type="http://schemas.openxmlformats.org/officeDocument/2006/relationships/image" Target="../media/image42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g"/><Relationship Id="rId3" Type="http://schemas.openxmlformats.org/officeDocument/2006/relationships/image" Target="../media/image44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5.png"/><Relationship Id="rId3" Type="http://schemas.openxmlformats.org/officeDocument/2006/relationships/image" Target="../media/image46.jpg"/><Relationship Id="rId4" Type="http://schemas.openxmlformats.org/officeDocument/2006/relationships/image" Target="../media/image47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1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2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3.png"/><Relationship Id="rId3" Type="http://schemas.openxmlformats.org/officeDocument/2006/relationships/image" Target="../media/image54.jp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jp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3" Type="http://schemas.openxmlformats.org/officeDocument/2006/relationships/image" Target="../media/image60.jpg"/><Relationship Id="rId4" Type="http://schemas.openxmlformats.org/officeDocument/2006/relationships/image" Target="../media/image61.pn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jp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jp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hrsa.gov/grants/apply-for-a-grant" TargetMode="External"/><Relationship Id="rId3" Type="http://schemas.openxmlformats.org/officeDocument/2006/relationships/image" Target="../media/image64.jp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ata.hrsa.gov/" TargetMode="External"/><Relationship Id="rId3" Type="http://schemas.openxmlformats.org/officeDocument/2006/relationships/image" Target="../media/image65.jp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Gcolangelo@hrsa.gov" TargetMode="External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facebook.com/HRSAgov/" TargetMode="External"/><Relationship Id="rId3" Type="http://schemas.openxmlformats.org/officeDocument/2006/relationships/image" Target="../media/image66.png"/><Relationship Id="rId4" Type="http://schemas.openxmlformats.org/officeDocument/2006/relationships/hyperlink" Target="https://www.instagram.com/hrsagov/" TargetMode="External"/><Relationship Id="rId5" Type="http://schemas.openxmlformats.org/officeDocument/2006/relationships/image" Target="../media/image67.png"/><Relationship Id="rId6" Type="http://schemas.openxmlformats.org/officeDocument/2006/relationships/hyperlink" Target="https://www.linkedin.com/company/us-government-department-of-health-%26-human-services-hrsa/" TargetMode="External"/><Relationship Id="rId7" Type="http://schemas.openxmlformats.org/officeDocument/2006/relationships/image" Target="../media/image68.png"/><Relationship Id="rId8" Type="http://schemas.openxmlformats.org/officeDocument/2006/relationships/hyperlink" Target="https://www.youtube.com/user/HRSAtube" TargetMode="External"/><Relationship Id="rId9" Type="http://schemas.openxmlformats.org/officeDocument/2006/relationships/image" Target="../media/image69.png"/><Relationship Id="rId10" Type="http://schemas.openxmlformats.org/officeDocument/2006/relationships/hyperlink" Target="https://twitter.com/HRSAgov" TargetMode="External"/><Relationship Id="rId11" Type="http://schemas.openxmlformats.org/officeDocument/2006/relationships/image" Target="../media/image70.png"/><Relationship Id="rId12" Type="http://schemas.openxmlformats.org/officeDocument/2006/relationships/hyperlink" Target="https://public.govdelivery.com/accounts/USHHSHRSA/subscriber/new?qsp=HRSA-subscribe" TargetMode="External"/><Relationship Id="rId13" Type="http://schemas.openxmlformats.org/officeDocument/2006/relationships/image" Target="../media/image71.png"/><Relationship Id="rId14" Type="http://schemas.openxmlformats.org/officeDocument/2006/relationships/hyperlink" Target="http://www.hrsa.gov/" TargetMode="Externa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am.gov/" TargetMode="External"/><Relationship Id="rId3" Type="http://schemas.openxmlformats.org/officeDocument/2006/relationships/image" Target="../media/image11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rants.gov/" TargetMode="External"/><Relationship Id="rId3" Type="http://schemas.openxmlformats.org/officeDocument/2006/relationships/image" Target="../media/image12.jpg"/><Relationship Id="rId4" Type="http://schemas.openxmlformats.org/officeDocument/2006/relationships/hyperlink" Target="mailto:support@grants.gov" TargetMode="Externa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3" Type="http://schemas.openxmlformats.org/officeDocument/2006/relationships/image" Target="../media/image9.jpg"/><Relationship Id="rId4" Type="http://schemas.openxmlformats.org/officeDocument/2006/relationships/image" Target="../media/image14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52400" y="5769863"/>
            <a:ext cx="10221595" cy="707390"/>
            <a:chOff x="152400" y="5769863"/>
            <a:chExt cx="10221595" cy="70739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5769863"/>
              <a:ext cx="707135" cy="707135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838962" y="6355840"/>
              <a:ext cx="9525000" cy="635"/>
            </a:xfrm>
            <a:custGeom>
              <a:avLst/>
              <a:gdLst/>
              <a:ahLst/>
              <a:cxnLst/>
              <a:rect l="l" t="t" r="r" b="b"/>
              <a:pathLst>
                <a:path w="9525000" h="635">
                  <a:moveTo>
                    <a:pt x="0" y="546"/>
                  </a:moveTo>
                  <a:lnTo>
                    <a:pt x="9525000" y="0"/>
                  </a:lnTo>
                </a:path>
              </a:pathLst>
            </a:custGeom>
            <a:ln w="19050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36935" y="5980176"/>
              <a:ext cx="1267967" cy="416051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186586" y="2491465"/>
            <a:ext cx="3824604" cy="6807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/>
              <a:t>HRSA</a:t>
            </a:r>
            <a:r>
              <a:rPr dirty="0" sz="4300" spc="-185"/>
              <a:t> </a:t>
            </a:r>
            <a:r>
              <a:rPr dirty="0" sz="4300"/>
              <a:t>Grants</a:t>
            </a:r>
            <a:r>
              <a:rPr dirty="0" sz="4300" spc="-170"/>
              <a:t> </a:t>
            </a:r>
            <a:r>
              <a:rPr dirty="0" sz="4300" spc="-25"/>
              <a:t>101</a:t>
            </a:r>
            <a:endParaRPr sz="4300"/>
          </a:p>
        </p:txBody>
      </p:sp>
      <p:sp>
        <p:nvSpPr>
          <p:cNvPr id="9" name="object 9" descr=""/>
          <p:cNvSpPr txBox="1"/>
          <p:nvPr/>
        </p:nvSpPr>
        <p:spPr>
          <a:xfrm>
            <a:off x="993139" y="3157453"/>
            <a:ext cx="8957945" cy="22955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52855">
              <a:lnSpc>
                <a:spcPct val="100000"/>
              </a:lnSpc>
              <a:spcBef>
                <a:spcPts val="100"/>
              </a:spcBef>
            </a:pPr>
            <a:r>
              <a:rPr dirty="0" sz="3000" b="1">
                <a:solidFill>
                  <a:srgbClr val="0F4D7A"/>
                </a:solidFill>
                <a:latin typeface="Calibri"/>
                <a:cs typeface="Calibri"/>
              </a:rPr>
              <a:t>Annual</a:t>
            </a:r>
            <a:r>
              <a:rPr dirty="0" sz="3000" spc="-55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3000" b="1">
                <a:solidFill>
                  <a:srgbClr val="0F4D7A"/>
                </a:solidFill>
                <a:latin typeface="Calibri"/>
                <a:cs typeface="Calibri"/>
              </a:rPr>
              <a:t>PCO/</a:t>
            </a:r>
            <a:r>
              <a:rPr dirty="0" sz="3000" spc="-60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3000" b="1">
                <a:solidFill>
                  <a:srgbClr val="0F4D7A"/>
                </a:solidFill>
                <a:latin typeface="Calibri"/>
                <a:cs typeface="Calibri"/>
              </a:rPr>
              <a:t>Annual</a:t>
            </a:r>
            <a:r>
              <a:rPr dirty="0" sz="3000" spc="-50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3000" b="1">
                <a:solidFill>
                  <a:srgbClr val="0F4D7A"/>
                </a:solidFill>
                <a:latin typeface="Calibri"/>
                <a:cs typeface="Calibri"/>
              </a:rPr>
              <a:t>PCO/SORH</a:t>
            </a:r>
            <a:r>
              <a:rPr dirty="0" sz="3000" spc="-75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3000" b="1">
                <a:solidFill>
                  <a:srgbClr val="0F4D7A"/>
                </a:solidFill>
                <a:latin typeface="Calibri"/>
                <a:cs typeface="Calibri"/>
              </a:rPr>
              <a:t>HPSA</a:t>
            </a:r>
            <a:r>
              <a:rPr dirty="0" sz="3000" spc="-75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3000" spc="-10" b="1">
                <a:solidFill>
                  <a:srgbClr val="0F4D7A"/>
                </a:solidFill>
                <a:latin typeface="Calibri"/>
                <a:cs typeface="Calibri"/>
              </a:rPr>
              <a:t>Workshop</a:t>
            </a:r>
            <a:endParaRPr sz="3000">
              <a:latin typeface="Calibri"/>
              <a:cs typeface="Calibri"/>
            </a:endParaRPr>
          </a:p>
          <a:p>
            <a:pPr algn="ctr" marL="1254125">
              <a:lnSpc>
                <a:spcPct val="100000"/>
              </a:lnSpc>
              <a:spcBef>
                <a:spcPts val="3030"/>
              </a:spcBef>
            </a:pPr>
            <a:r>
              <a:rPr dirty="0" sz="2500" b="1" i="1">
                <a:solidFill>
                  <a:srgbClr val="0F4D7A"/>
                </a:solidFill>
                <a:latin typeface="Calibri"/>
                <a:cs typeface="Calibri"/>
              </a:rPr>
              <a:t>March</a:t>
            </a:r>
            <a:r>
              <a:rPr dirty="0" sz="2500" spc="-50" b="1" i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500" b="1" i="1">
                <a:solidFill>
                  <a:srgbClr val="0F4D7A"/>
                </a:solidFill>
                <a:latin typeface="Calibri"/>
                <a:cs typeface="Calibri"/>
              </a:rPr>
              <a:t>20,</a:t>
            </a:r>
            <a:r>
              <a:rPr dirty="0" sz="2500" spc="-30" b="1" i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500" spc="-20" b="1" i="1">
                <a:solidFill>
                  <a:srgbClr val="0F4D7A"/>
                </a:solidFill>
                <a:latin typeface="Calibri"/>
                <a:cs typeface="Calibri"/>
              </a:rPr>
              <a:t>2024</a:t>
            </a:r>
            <a:endParaRPr sz="2500">
              <a:latin typeface="Calibri"/>
              <a:cs typeface="Calibri"/>
            </a:endParaRPr>
          </a:p>
          <a:p>
            <a:pPr marL="12700" marR="5674995">
              <a:lnSpc>
                <a:spcPct val="100000"/>
              </a:lnSpc>
              <a:spcBef>
                <a:spcPts val="1040"/>
              </a:spcBef>
            </a:pPr>
            <a:r>
              <a:rPr dirty="0" sz="2000" b="1">
                <a:solidFill>
                  <a:srgbClr val="800000"/>
                </a:solidFill>
                <a:latin typeface="Calibri"/>
                <a:cs typeface="Calibri"/>
              </a:rPr>
              <a:t>Gabriele</a:t>
            </a:r>
            <a:r>
              <a:rPr dirty="0" sz="2000" spc="-55" b="1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800000"/>
                </a:solidFill>
                <a:latin typeface="Calibri"/>
                <a:cs typeface="Calibri"/>
              </a:rPr>
              <a:t>(Brie)</a:t>
            </a:r>
            <a:r>
              <a:rPr dirty="0" sz="2000" spc="-50" b="1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800000"/>
                </a:solidFill>
                <a:latin typeface="Calibri"/>
                <a:cs typeface="Calibri"/>
              </a:rPr>
              <a:t>Colangelo </a:t>
            </a:r>
            <a:r>
              <a:rPr dirty="0" sz="2000" b="1">
                <a:solidFill>
                  <a:srgbClr val="800000"/>
                </a:solidFill>
                <a:latin typeface="Calibri"/>
                <a:cs typeface="Calibri"/>
              </a:rPr>
              <a:t>Deputy</a:t>
            </a:r>
            <a:r>
              <a:rPr dirty="0" sz="2000" spc="-60" b="1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800000"/>
                </a:solidFill>
                <a:latin typeface="Calibri"/>
                <a:cs typeface="Calibri"/>
              </a:rPr>
              <a:t>Regional</a:t>
            </a:r>
            <a:r>
              <a:rPr dirty="0" sz="2000" spc="-70" b="1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800000"/>
                </a:solidFill>
                <a:latin typeface="Calibri"/>
                <a:cs typeface="Calibri"/>
              </a:rPr>
              <a:t>Administrator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000" b="1">
                <a:solidFill>
                  <a:srgbClr val="0F4D7A"/>
                </a:solidFill>
                <a:latin typeface="Calibri"/>
                <a:cs typeface="Calibri"/>
              </a:rPr>
              <a:t>Office</a:t>
            </a:r>
            <a:r>
              <a:rPr dirty="0" sz="2000" spc="-50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F4D7A"/>
                </a:solidFill>
                <a:latin typeface="Calibri"/>
                <a:cs typeface="Calibri"/>
              </a:rPr>
              <a:t>of</a:t>
            </a:r>
            <a:r>
              <a:rPr dirty="0" sz="2000" spc="-50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0F4D7A"/>
                </a:solidFill>
                <a:latin typeface="Calibri"/>
                <a:cs typeface="Calibri"/>
              </a:rPr>
              <a:t>Intergovernmental</a:t>
            </a:r>
            <a:r>
              <a:rPr dirty="0" sz="2000" spc="-45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F4D7A"/>
                </a:solidFill>
                <a:latin typeface="Calibri"/>
                <a:cs typeface="Calibri"/>
              </a:rPr>
              <a:t>and</a:t>
            </a:r>
            <a:r>
              <a:rPr dirty="0" sz="2000" spc="-45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F4D7A"/>
                </a:solidFill>
                <a:latin typeface="Calibri"/>
                <a:cs typeface="Calibri"/>
              </a:rPr>
              <a:t>External</a:t>
            </a:r>
            <a:r>
              <a:rPr dirty="0" sz="2000" spc="-50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0F4D7A"/>
                </a:solidFill>
                <a:latin typeface="Calibri"/>
                <a:cs typeface="Calibri"/>
              </a:rPr>
              <a:t>Affairs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-18288" y="1048511"/>
            <a:ext cx="12230100" cy="4876165"/>
            <a:chOff x="-18288" y="1048511"/>
            <a:chExt cx="12230100" cy="4876165"/>
          </a:xfrm>
        </p:grpSpPr>
        <p:sp>
          <p:nvSpPr>
            <p:cNvPr id="3" name="object 3" descr=""/>
            <p:cNvSpPr/>
            <p:nvPr/>
          </p:nvSpPr>
          <p:spPr>
            <a:xfrm>
              <a:off x="761" y="1067561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 h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ln w="38100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7800" y="1126235"/>
              <a:ext cx="8898635" cy="4776215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436687" y="1115123"/>
              <a:ext cx="8921115" cy="4798695"/>
            </a:xfrm>
            <a:custGeom>
              <a:avLst/>
              <a:gdLst/>
              <a:ahLst/>
              <a:cxnLst/>
              <a:rect l="l" t="t" r="r" b="b"/>
              <a:pathLst>
                <a:path w="8921115" h="4798695">
                  <a:moveTo>
                    <a:pt x="0" y="0"/>
                  </a:moveTo>
                  <a:lnTo>
                    <a:pt x="8920861" y="0"/>
                  </a:lnTo>
                  <a:lnTo>
                    <a:pt x="8920861" y="4798441"/>
                  </a:lnTo>
                  <a:lnTo>
                    <a:pt x="0" y="4798441"/>
                  </a:lnTo>
                  <a:lnTo>
                    <a:pt x="0" y="0"/>
                  </a:lnTo>
                  <a:close/>
                </a:path>
              </a:pathLst>
            </a:custGeom>
            <a:ln w="22225">
              <a:solidFill>
                <a:srgbClr val="0F4D7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4098682" y="5946138"/>
            <a:ext cx="38963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800" spc="-35">
                <a:solidFill>
                  <a:srgbClr val="0562C1"/>
                </a:solidFill>
                <a:uFill>
                  <a:solidFill>
                    <a:srgbClr val="0561C1"/>
                  </a:solidFill>
                </a:uFill>
                <a:latin typeface="Calibri"/>
                <a:cs typeface="Calibri"/>
                <a:hlinkClick r:id="rId3"/>
              </a:rPr>
              <a:t>https://www.hrsa.gov/grants/find-</a:t>
            </a:r>
            <a:r>
              <a:rPr dirty="0" u="sng" sz="1800" spc="-10">
                <a:solidFill>
                  <a:srgbClr val="0562C1"/>
                </a:solidFill>
                <a:uFill>
                  <a:solidFill>
                    <a:srgbClr val="0561C1"/>
                  </a:solidFill>
                </a:uFill>
                <a:latin typeface="Calibri"/>
                <a:cs typeface="Calibri"/>
                <a:hlinkClick r:id="rId3"/>
              </a:rPr>
              <a:t>funding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90654" rIns="0" bIns="0" rtlCol="0" vert="horz">
            <a:spAutoFit/>
          </a:bodyPr>
          <a:lstStyle/>
          <a:p>
            <a:pPr marL="974090">
              <a:lnSpc>
                <a:spcPct val="100000"/>
              </a:lnSpc>
              <a:spcBef>
                <a:spcPts val="95"/>
              </a:spcBef>
            </a:pPr>
            <a:r>
              <a:rPr dirty="0" spc="-35"/>
              <a:t>HRSA</a:t>
            </a:r>
            <a:r>
              <a:rPr dirty="0" spc="-190"/>
              <a:t> </a:t>
            </a:r>
            <a:r>
              <a:rPr dirty="0" spc="-10"/>
              <a:t>Funding</a:t>
            </a:r>
            <a:r>
              <a:rPr dirty="0" spc="-204"/>
              <a:t> </a:t>
            </a:r>
            <a:r>
              <a:rPr dirty="0" spc="-10"/>
              <a:t>Opportunities</a:t>
            </a:r>
          </a:p>
        </p:txBody>
      </p:sp>
      <p:grpSp>
        <p:nvGrpSpPr>
          <p:cNvPr id="8" name="object 8" descr=""/>
          <p:cNvGrpSpPr/>
          <p:nvPr/>
        </p:nvGrpSpPr>
        <p:grpSpPr>
          <a:xfrm>
            <a:off x="3110674" y="2339159"/>
            <a:ext cx="1365885" cy="571500"/>
            <a:chOff x="3110674" y="2339159"/>
            <a:chExt cx="1365885" cy="571500"/>
          </a:xfrm>
        </p:grpSpPr>
        <p:sp>
          <p:nvSpPr>
            <p:cNvPr id="9" name="object 9" descr=""/>
            <p:cNvSpPr/>
            <p:nvPr/>
          </p:nvSpPr>
          <p:spPr>
            <a:xfrm>
              <a:off x="3124961" y="2591562"/>
              <a:ext cx="685800" cy="304800"/>
            </a:xfrm>
            <a:custGeom>
              <a:avLst/>
              <a:gdLst/>
              <a:ahLst/>
              <a:cxnLst/>
              <a:rect l="l" t="t" r="r" b="b"/>
              <a:pathLst>
                <a:path w="685800" h="304800">
                  <a:moveTo>
                    <a:pt x="0" y="152400"/>
                  </a:moveTo>
                  <a:lnTo>
                    <a:pt x="21452" y="99224"/>
                  </a:lnTo>
                  <a:lnTo>
                    <a:pt x="80644" y="54212"/>
                  </a:lnTo>
                  <a:lnTo>
                    <a:pt x="121972" y="35844"/>
                  </a:lnTo>
                  <a:lnTo>
                    <a:pt x="169830" y="20808"/>
                  </a:lnTo>
                  <a:lnTo>
                    <a:pt x="223249" y="9535"/>
                  </a:lnTo>
                  <a:lnTo>
                    <a:pt x="281262" y="2455"/>
                  </a:lnTo>
                  <a:lnTo>
                    <a:pt x="342900" y="0"/>
                  </a:lnTo>
                  <a:lnTo>
                    <a:pt x="404537" y="2455"/>
                  </a:lnTo>
                  <a:lnTo>
                    <a:pt x="462550" y="9535"/>
                  </a:lnTo>
                  <a:lnTo>
                    <a:pt x="515969" y="20808"/>
                  </a:lnTo>
                  <a:lnTo>
                    <a:pt x="563827" y="35844"/>
                  </a:lnTo>
                  <a:lnTo>
                    <a:pt x="605155" y="54212"/>
                  </a:lnTo>
                  <a:lnTo>
                    <a:pt x="638984" y="75483"/>
                  </a:lnTo>
                  <a:lnTo>
                    <a:pt x="680275" y="125007"/>
                  </a:lnTo>
                  <a:lnTo>
                    <a:pt x="685800" y="152400"/>
                  </a:lnTo>
                  <a:lnTo>
                    <a:pt x="680275" y="179792"/>
                  </a:lnTo>
                  <a:lnTo>
                    <a:pt x="638984" y="229316"/>
                  </a:lnTo>
                  <a:lnTo>
                    <a:pt x="605155" y="250587"/>
                  </a:lnTo>
                  <a:lnTo>
                    <a:pt x="563827" y="268955"/>
                  </a:lnTo>
                  <a:lnTo>
                    <a:pt x="515969" y="283991"/>
                  </a:lnTo>
                  <a:lnTo>
                    <a:pt x="462550" y="295264"/>
                  </a:lnTo>
                  <a:lnTo>
                    <a:pt x="404537" y="302344"/>
                  </a:lnTo>
                  <a:lnTo>
                    <a:pt x="342900" y="304800"/>
                  </a:lnTo>
                  <a:lnTo>
                    <a:pt x="281262" y="302344"/>
                  </a:lnTo>
                  <a:lnTo>
                    <a:pt x="223249" y="295264"/>
                  </a:lnTo>
                  <a:lnTo>
                    <a:pt x="169830" y="283991"/>
                  </a:lnTo>
                  <a:lnTo>
                    <a:pt x="121972" y="268955"/>
                  </a:lnTo>
                  <a:lnTo>
                    <a:pt x="80644" y="250587"/>
                  </a:lnTo>
                  <a:lnTo>
                    <a:pt x="46815" y="229316"/>
                  </a:lnTo>
                  <a:lnTo>
                    <a:pt x="5524" y="179792"/>
                  </a:lnTo>
                  <a:lnTo>
                    <a:pt x="0" y="15240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3938078" y="2345509"/>
              <a:ext cx="532130" cy="372110"/>
            </a:xfrm>
            <a:custGeom>
              <a:avLst/>
              <a:gdLst/>
              <a:ahLst/>
              <a:cxnLst/>
              <a:rect l="l" t="t" r="r" b="b"/>
              <a:pathLst>
                <a:path w="532129" h="372110">
                  <a:moveTo>
                    <a:pt x="479894" y="0"/>
                  </a:moveTo>
                  <a:lnTo>
                    <a:pt x="65620" y="234734"/>
                  </a:lnTo>
                  <a:lnTo>
                    <a:pt x="39687" y="188963"/>
                  </a:lnTo>
                  <a:lnTo>
                    <a:pt x="0" y="332397"/>
                  </a:lnTo>
                  <a:lnTo>
                    <a:pt x="143446" y="372084"/>
                  </a:lnTo>
                  <a:lnTo>
                    <a:pt x="117500" y="326301"/>
                  </a:lnTo>
                  <a:lnTo>
                    <a:pt x="531787" y="91567"/>
                  </a:lnTo>
                  <a:lnTo>
                    <a:pt x="47989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3938078" y="2345509"/>
              <a:ext cx="532130" cy="372110"/>
            </a:xfrm>
            <a:custGeom>
              <a:avLst/>
              <a:gdLst/>
              <a:ahLst/>
              <a:cxnLst/>
              <a:rect l="l" t="t" r="r" b="b"/>
              <a:pathLst>
                <a:path w="532129" h="372110">
                  <a:moveTo>
                    <a:pt x="143446" y="372084"/>
                  </a:moveTo>
                  <a:lnTo>
                    <a:pt x="0" y="332397"/>
                  </a:lnTo>
                  <a:lnTo>
                    <a:pt x="39687" y="188963"/>
                  </a:lnTo>
                  <a:lnTo>
                    <a:pt x="65620" y="234734"/>
                  </a:lnTo>
                  <a:lnTo>
                    <a:pt x="479894" y="0"/>
                  </a:lnTo>
                  <a:lnTo>
                    <a:pt x="531787" y="91567"/>
                  </a:lnTo>
                  <a:lnTo>
                    <a:pt x="117500" y="326301"/>
                  </a:lnTo>
                  <a:lnTo>
                    <a:pt x="143446" y="372084"/>
                  </a:lnTo>
                  <a:close/>
                </a:path>
              </a:pathLst>
            </a:custGeom>
            <a:ln w="12699">
              <a:solidFill>
                <a:srgbClr val="00486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61" y="1067561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 h="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38100">
            <a:solidFill>
              <a:srgbClr val="8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92176" rIns="0" bIns="0" rtlCol="0" vert="horz">
            <a:spAutoFit/>
          </a:bodyPr>
          <a:lstStyle/>
          <a:p>
            <a:pPr marL="974090">
              <a:lnSpc>
                <a:spcPct val="100000"/>
              </a:lnSpc>
              <a:spcBef>
                <a:spcPts val="95"/>
              </a:spcBef>
            </a:pPr>
            <a:r>
              <a:rPr dirty="0" spc="-35"/>
              <a:t>HRSA</a:t>
            </a:r>
            <a:r>
              <a:rPr dirty="0" spc="-190"/>
              <a:t> </a:t>
            </a:r>
            <a:r>
              <a:rPr dirty="0" spc="-10"/>
              <a:t>Funding</a:t>
            </a:r>
            <a:r>
              <a:rPr dirty="0" spc="-204"/>
              <a:t> </a:t>
            </a:r>
            <a:r>
              <a:rPr dirty="0" spc="-10"/>
              <a:t>Opportunities</a:t>
            </a:r>
          </a:p>
        </p:txBody>
      </p:sp>
      <p:grpSp>
        <p:nvGrpSpPr>
          <p:cNvPr id="4" name="object 4" descr=""/>
          <p:cNvGrpSpPr/>
          <p:nvPr/>
        </p:nvGrpSpPr>
        <p:grpSpPr>
          <a:xfrm>
            <a:off x="438150" y="1428750"/>
            <a:ext cx="5676900" cy="3695700"/>
            <a:chOff x="438150" y="1428750"/>
            <a:chExt cx="5676900" cy="369570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1487556"/>
              <a:ext cx="5636954" cy="3538330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447675" y="1438275"/>
              <a:ext cx="5657850" cy="3676650"/>
            </a:xfrm>
            <a:custGeom>
              <a:avLst/>
              <a:gdLst/>
              <a:ahLst/>
              <a:cxnLst/>
              <a:rect l="l" t="t" r="r" b="b"/>
              <a:pathLst>
                <a:path w="5657850" h="3676650">
                  <a:moveTo>
                    <a:pt x="0" y="0"/>
                  </a:moveTo>
                  <a:lnTo>
                    <a:pt x="5657850" y="0"/>
                  </a:lnTo>
                  <a:lnTo>
                    <a:pt x="5657850" y="3676650"/>
                  </a:lnTo>
                  <a:lnTo>
                    <a:pt x="0" y="367665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66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 descr=""/>
          <p:cNvGrpSpPr/>
          <p:nvPr/>
        </p:nvGrpSpPr>
        <p:grpSpPr>
          <a:xfrm>
            <a:off x="6305550" y="1428750"/>
            <a:ext cx="5676900" cy="3695700"/>
            <a:chOff x="6305550" y="1428750"/>
            <a:chExt cx="5676900" cy="369570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24643" y="1537407"/>
              <a:ext cx="5393238" cy="3437642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6315075" y="1438275"/>
              <a:ext cx="5657850" cy="3676650"/>
            </a:xfrm>
            <a:custGeom>
              <a:avLst/>
              <a:gdLst/>
              <a:ahLst/>
              <a:cxnLst/>
              <a:rect l="l" t="t" r="r" b="b"/>
              <a:pathLst>
                <a:path w="5657850" h="3676650">
                  <a:moveTo>
                    <a:pt x="0" y="0"/>
                  </a:moveTo>
                  <a:lnTo>
                    <a:pt x="5657850" y="0"/>
                  </a:lnTo>
                  <a:lnTo>
                    <a:pt x="5657850" y="3676650"/>
                  </a:lnTo>
                  <a:lnTo>
                    <a:pt x="0" y="367665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66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61" y="1067561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 h="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38100">
            <a:solidFill>
              <a:srgbClr val="8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92176" rIns="0" bIns="0" rtlCol="0" vert="horz">
            <a:spAutoFit/>
          </a:bodyPr>
          <a:lstStyle/>
          <a:p>
            <a:pPr marL="974090">
              <a:lnSpc>
                <a:spcPct val="100000"/>
              </a:lnSpc>
              <a:spcBef>
                <a:spcPts val="95"/>
              </a:spcBef>
            </a:pPr>
            <a:r>
              <a:rPr dirty="0" spc="-35"/>
              <a:t>HRSA</a:t>
            </a:r>
            <a:r>
              <a:rPr dirty="0" spc="-190"/>
              <a:t> </a:t>
            </a:r>
            <a:r>
              <a:rPr dirty="0" spc="-10"/>
              <a:t>Funding</a:t>
            </a:r>
            <a:r>
              <a:rPr dirty="0" spc="-204"/>
              <a:t> </a:t>
            </a:r>
            <a:r>
              <a:rPr dirty="0" spc="-10"/>
              <a:t>Opportunities</a:t>
            </a:r>
          </a:p>
        </p:txBody>
      </p:sp>
      <p:grpSp>
        <p:nvGrpSpPr>
          <p:cNvPr id="4" name="object 4" descr=""/>
          <p:cNvGrpSpPr/>
          <p:nvPr/>
        </p:nvGrpSpPr>
        <p:grpSpPr>
          <a:xfrm>
            <a:off x="3462170" y="1294269"/>
            <a:ext cx="5314315" cy="4907915"/>
            <a:chOff x="3462170" y="1294269"/>
            <a:chExt cx="5314315" cy="4907915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62170" y="1294269"/>
              <a:ext cx="5197538" cy="4907644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7011162" y="4344161"/>
              <a:ext cx="1752600" cy="381000"/>
            </a:xfrm>
            <a:custGeom>
              <a:avLst/>
              <a:gdLst/>
              <a:ahLst/>
              <a:cxnLst/>
              <a:rect l="l" t="t" r="r" b="b"/>
              <a:pathLst>
                <a:path w="1752600" h="381000">
                  <a:moveTo>
                    <a:pt x="0" y="190500"/>
                  </a:moveTo>
                  <a:lnTo>
                    <a:pt x="25467" y="144721"/>
                  </a:lnTo>
                  <a:lnTo>
                    <a:pt x="68863" y="116350"/>
                  </a:lnTo>
                  <a:lnTo>
                    <a:pt x="131288" y="90154"/>
                  </a:lnTo>
                  <a:lnTo>
                    <a:pt x="169073" y="77994"/>
                  </a:lnTo>
                  <a:lnTo>
                    <a:pt x="210939" y="66526"/>
                  </a:lnTo>
                  <a:lnTo>
                    <a:pt x="256660" y="55797"/>
                  </a:lnTo>
                  <a:lnTo>
                    <a:pt x="306011" y="45857"/>
                  </a:lnTo>
                  <a:lnTo>
                    <a:pt x="358766" y="36756"/>
                  </a:lnTo>
                  <a:lnTo>
                    <a:pt x="414700" y="28542"/>
                  </a:lnTo>
                  <a:lnTo>
                    <a:pt x="473587" y="21263"/>
                  </a:lnTo>
                  <a:lnTo>
                    <a:pt x="535202" y="14970"/>
                  </a:lnTo>
                  <a:lnTo>
                    <a:pt x="599319" y="9712"/>
                  </a:lnTo>
                  <a:lnTo>
                    <a:pt x="665713" y="5536"/>
                  </a:lnTo>
                  <a:lnTo>
                    <a:pt x="734158" y="2493"/>
                  </a:lnTo>
                  <a:lnTo>
                    <a:pt x="804429" y="631"/>
                  </a:lnTo>
                  <a:lnTo>
                    <a:pt x="876300" y="0"/>
                  </a:lnTo>
                  <a:lnTo>
                    <a:pt x="948170" y="631"/>
                  </a:lnTo>
                  <a:lnTo>
                    <a:pt x="1018441" y="2493"/>
                  </a:lnTo>
                  <a:lnTo>
                    <a:pt x="1086886" y="5536"/>
                  </a:lnTo>
                  <a:lnTo>
                    <a:pt x="1153280" y="9712"/>
                  </a:lnTo>
                  <a:lnTo>
                    <a:pt x="1217397" y="14970"/>
                  </a:lnTo>
                  <a:lnTo>
                    <a:pt x="1279012" y="21263"/>
                  </a:lnTo>
                  <a:lnTo>
                    <a:pt x="1337899" y="28542"/>
                  </a:lnTo>
                  <a:lnTo>
                    <a:pt x="1393833" y="36756"/>
                  </a:lnTo>
                  <a:lnTo>
                    <a:pt x="1446588" y="45857"/>
                  </a:lnTo>
                  <a:lnTo>
                    <a:pt x="1495939" y="55797"/>
                  </a:lnTo>
                  <a:lnTo>
                    <a:pt x="1541660" y="66526"/>
                  </a:lnTo>
                  <a:lnTo>
                    <a:pt x="1583526" y="77994"/>
                  </a:lnTo>
                  <a:lnTo>
                    <a:pt x="1621311" y="90154"/>
                  </a:lnTo>
                  <a:lnTo>
                    <a:pt x="1683736" y="116350"/>
                  </a:lnTo>
                  <a:lnTo>
                    <a:pt x="1727132" y="144721"/>
                  </a:lnTo>
                  <a:lnTo>
                    <a:pt x="1752600" y="190500"/>
                  </a:lnTo>
                  <a:lnTo>
                    <a:pt x="1749695" y="206123"/>
                  </a:lnTo>
                  <a:lnTo>
                    <a:pt x="1707926" y="250711"/>
                  </a:lnTo>
                  <a:lnTo>
                    <a:pt x="1654789" y="278044"/>
                  </a:lnTo>
                  <a:lnTo>
                    <a:pt x="1583526" y="303005"/>
                  </a:lnTo>
                  <a:lnTo>
                    <a:pt x="1541660" y="314473"/>
                  </a:lnTo>
                  <a:lnTo>
                    <a:pt x="1495939" y="325202"/>
                  </a:lnTo>
                  <a:lnTo>
                    <a:pt x="1446588" y="335142"/>
                  </a:lnTo>
                  <a:lnTo>
                    <a:pt x="1393833" y="344243"/>
                  </a:lnTo>
                  <a:lnTo>
                    <a:pt x="1337899" y="352457"/>
                  </a:lnTo>
                  <a:lnTo>
                    <a:pt x="1279012" y="359736"/>
                  </a:lnTo>
                  <a:lnTo>
                    <a:pt x="1217397" y="366029"/>
                  </a:lnTo>
                  <a:lnTo>
                    <a:pt x="1153280" y="371287"/>
                  </a:lnTo>
                  <a:lnTo>
                    <a:pt x="1086886" y="375463"/>
                  </a:lnTo>
                  <a:lnTo>
                    <a:pt x="1018441" y="378506"/>
                  </a:lnTo>
                  <a:lnTo>
                    <a:pt x="948170" y="380368"/>
                  </a:lnTo>
                  <a:lnTo>
                    <a:pt x="876300" y="381000"/>
                  </a:lnTo>
                  <a:lnTo>
                    <a:pt x="804429" y="380368"/>
                  </a:lnTo>
                  <a:lnTo>
                    <a:pt x="734158" y="378506"/>
                  </a:lnTo>
                  <a:lnTo>
                    <a:pt x="665713" y="375463"/>
                  </a:lnTo>
                  <a:lnTo>
                    <a:pt x="599319" y="371287"/>
                  </a:lnTo>
                  <a:lnTo>
                    <a:pt x="535202" y="366029"/>
                  </a:lnTo>
                  <a:lnTo>
                    <a:pt x="473587" y="359736"/>
                  </a:lnTo>
                  <a:lnTo>
                    <a:pt x="414700" y="352457"/>
                  </a:lnTo>
                  <a:lnTo>
                    <a:pt x="358766" y="344243"/>
                  </a:lnTo>
                  <a:lnTo>
                    <a:pt x="306011" y="335142"/>
                  </a:lnTo>
                  <a:lnTo>
                    <a:pt x="256660" y="325202"/>
                  </a:lnTo>
                  <a:lnTo>
                    <a:pt x="210939" y="314473"/>
                  </a:lnTo>
                  <a:lnTo>
                    <a:pt x="169073" y="303005"/>
                  </a:lnTo>
                  <a:lnTo>
                    <a:pt x="131288" y="290845"/>
                  </a:lnTo>
                  <a:lnTo>
                    <a:pt x="68863" y="264649"/>
                  </a:lnTo>
                  <a:lnTo>
                    <a:pt x="25467" y="236278"/>
                  </a:lnTo>
                  <a:lnTo>
                    <a:pt x="0" y="190500"/>
                  </a:lnTo>
                  <a:close/>
                </a:path>
              </a:pathLst>
            </a:custGeom>
            <a:ln w="25400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254250" y="196850"/>
            <a:ext cx="7901940" cy="5586730"/>
            <a:chOff x="2254250" y="196850"/>
            <a:chExt cx="7901940" cy="558673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0" y="349984"/>
              <a:ext cx="7837931" cy="5401591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2270125" y="212725"/>
              <a:ext cx="7870190" cy="5554980"/>
            </a:xfrm>
            <a:custGeom>
              <a:avLst/>
              <a:gdLst/>
              <a:ahLst/>
              <a:cxnLst/>
              <a:rect l="l" t="t" r="r" b="b"/>
              <a:pathLst>
                <a:path w="7870190" h="5554980">
                  <a:moveTo>
                    <a:pt x="0" y="0"/>
                  </a:moveTo>
                  <a:lnTo>
                    <a:pt x="7869682" y="0"/>
                  </a:lnTo>
                  <a:lnTo>
                    <a:pt x="7869682" y="5554726"/>
                  </a:lnTo>
                  <a:lnTo>
                    <a:pt x="0" y="5554726"/>
                  </a:lnTo>
                  <a:lnTo>
                    <a:pt x="0" y="0"/>
                  </a:lnTo>
                  <a:close/>
                </a:path>
              </a:pathLst>
            </a:custGeom>
            <a:ln w="31749">
              <a:solidFill>
                <a:srgbClr val="0F4D7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811086" y="654415"/>
              <a:ext cx="579120" cy="396875"/>
            </a:xfrm>
            <a:custGeom>
              <a:avLst/>
              <a:gdLst/>
              <a:ahLst/>
              <a:cxnLst/>
              <a:rect l="l" t="t" r="r" b="b"/>
              <a:pathLst>
                <a:path w="579120" h="396875">
                  <a:moveTo>
                    <a:pt x="555586" y="0"/>
                  </a:moveTo>
                  <a:lnTo>
                    <a:pt x="24765" y="341795"/>
                  </a:lnTo>
                  <a:lnTo>
                    <a:pt x="13004" y="323545"/>
                  </a:lnTo>
                  <a:lnTo>
                    <a:pt x="0" y="383578"/>
                  </a:lnTo>
                  <a:lnTo>
                    <a:pt x="60032" y="396582"/>
                  </a:lnTo>
                  <a:lnTo>
                    <a:pt x="48272" y="378320"/>
                  </a:lnTo>
                  <a:lnTo>
                    <a:pt x="579094" y="36512"/>
                  </a:lnTo>
                  <a:lnTo>
                    <a:pt x="555586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4811086" y="654415"/>
              <a:ext cx="579120" cy="396875"/>
            </a:xfrm>
            <a:custGeom>
              <a:avLst/>
              <a:gdLst/>
              <a:ahLst/>
              <a:cxnLst/>
              <a:rect l="l" t="t" r="r" b="b"/>
              <a:pathLst>
                <a:path w="579120" h="396875">
                  <a:moveTo>
                    <a:pt x="0" y="383578"/>
                  </a:moveTo>
                  <a:lnTo>
                    <a:pt x="13004" y="323545"/>
                  </a:lnTo>
                  <a:lnTo>
                    <a:pt x="24765" y="341795"/>
                  </a:lnTo>
                  <a:lnTo>
                    <a:pt x="555586" y="0"/>
                  </a:lnTo>
                  <a:lnTo>
                    <a:pt x="579094" y="36512"/>
                  </a:lnTo>
                  <a:lnTo>
                    <a:pt x="48272" y="378320"/>
                  </a:lnTo>
                  <a:lnTo>
                    <a:pt x="60032" y="396582"/>
                  </a:lnTo>
                  <a:lnTo>
                    <a:pt x="0" y="383578"/>
                  </a:lnTo>
                  <a:close/>
                </a:path>
              </a:pathLst>
            </a:custGeom>
            <a:ln w="12700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963161" y="1130046"/>
              <a:ext cx="824865" cy="439420"/>
            </a:xfrm>
            <a:custGeom>
              <a:avLst/>
              <a:gdLst/>
              <a:ahLst/>
              <a:cxnLst/>
              <a:rect l="l" t="t" r="r" b="b"/>
              <a:pathLst>
                <a:path w="824864" h="439419">
                  <a:moveTo>
                    <a:pt x="0" y="219455"/>
                  </a:moveTo>
                  <a:lnTo>
                    <a:pt x="17454" y="156076"/>
                  </a:lnTo>
                  <a:lnTo>
                    <a:pt x="66415" y="99962"/>
                  </a:lnTo>
                  <a:lnTo>
                    <a:pt x="101116" y="75479"/>
                  </a:lnTo>
                  <a:lnTo>
                    <a:pt x="141781" y="53830"/>
                  </a:lnTo>
                  <a:lnTo>
                    <a:pt x="187772" y="35357"/>
                  </a:lnTo>
                  <a:lnTo>
                    <a:pt x="238452" y="20397"/>
                  </a:lnTo>
                  <a:lnTo>
                    <a:pt x="293181" y="9292"/>
                  </a:lnTo>
                  <a:lnTo>
                    <a:pt x="351324" y="2379"/>
                  </a:lnTo>
                  <a:lnTo>
                    <a:pt x="412242" y="0"/>
                  </a:lnTo>
                  <a:lnTo>
                    <a:pt x="473159" y="2379"/>
                  </a:lnTo>
                  <a:lnTo>
                    <a:pt x="531302" y="9292"/>
                  </a:lnTo>
                  <a:lnTo>
                    <a:pt x="586031" y="20397"/>
                  </a:lnTo>
                  <a:lnTo>
                    <a:pt x="636711" y="35357"/>
                  </a:lnTo>
                  <a:lnTo>
                    <a:pt x="682702" y="53830"/>
                  </a:lnTo>
                  <a:lnTo>
                    <a:pt x="723367" y="75479"/>
                  </a:lnTo>
                  <a:lnTo>
                    <a:pt x="758068" y="99962"/>
                  </a:lnTo>
                  <a:lnTo>
                    <a:pt x="786168" y="126941"/>
                  </a:lnTo>
                  <a:lnTo>
                    <a:pt x="820014" y="187027"/>
                  </a:lnTo>
                  <a:lnTo>
                    <a:pt x="824484" y="219455"/>
                  </a:lnTo>
                  <a:lnTo>
                    <a:pt x="820014" y="251884"/>
                  </a:lnTo>
                  <a:lnTo>
                    <a:pt x="786168" y="311970"/>
                  </a:lnTo>
                  <a:lnTo>
                    <a:pt x="758068" y="338949"/>
                  </a:lnTo>
                  <a:lnTo>
                    <a:pt x="723367" y="363432"/>
                  </a:lnTo>
                  <a:lnTo>
                    <a:pt x="682702" y="385081"/>
                  </a:lnTo>
                  <a:lnTo>
                    <a:pt x="636711" y="403554"/>
                  </a:lnTo>
                  <a:lnTo>
                    <a:pt x="586031" y="418514"/>
                  </a:lnTo>
                  <a:lnTo>
                    <a:pt x="531302" y="429619"/>
                  </a:lnTo>
                  <a:lnTo>
                    <a:pt x="473159" y="436532"/>
                  </a:lnTo>
                  <a:lnTo>
                    <a:pt x="412242" y="438911"/>
                  </a:lnTo>
                  <a:lnTo>
                    <a:pt x="351324" y="436532"/>
                  </a:lnTo>
                  <a:lnTo>
                    <a:pt x="293181" y="429619"/>
                  </a:lnTo>
                  <a:lnTo>
                    <a:pt x="238452" y="418514"/>
                  </a:lnTo>
                  <a:lnTo>
                    <a:pt x="187772" y="403554"/>
                  </a:lnTo>
                  <a:lnTo>
                    <a:pt x="141781" y="385081"/>
                  </a:lnTo>
                  <a:lnTo>
                    <a:pt x="101116" y="363432"/>
                  </a:lnTo>
                  <a:lnTo>
                    <a:pt x="66415" y="338949"/>
                  </a:lnTo>
                  <a:lnTo>
                    <a:pt x="38315" y="311970"/>
                  </a:lnTo>
                  <a:lnTo>
                    <a:pt x="4469" y="251884"/>
                  </a:lnTo>
                  <a:lnTo>
                    <a:pt x="0" y="219455"/>
                  </a:lnTo>
                  <a:close/>
                </a:path>
              </a:pathLst>
            </a:custGeom>
            <a:ln w="28575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881062" y="340233"/>
            <a:ext cx="9853930" cy="5415915"/>
            <a:chOff x="881062" y="340233"/>
            <a:chExt cx="9853930" cy="541591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2500" y="368808"/>
              <a:ext cx="9753599" cy="535837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938212" y="354520"/>
              <a:ext cx="9782175" cy="5387340"/>
            </a:xfrm>
            <a:custGeom>
              <a:avLst/>
              <a:gdLst/>
              <a:ahLst/>
              <a:cxnLst/>
              <a:rect l="l" t="t" r="r" b="b"/>
              <a:pathLst>
                <a:path w="9782175" h="5387340">
                  <a:moveTo>
                    <a:pt x="0" y="0"/>
                  </a:moveTo>
                  <a:lnTo>
                    <a:pt x="9782175" y="0"/>
                  </a:lnTo>
                  <a:lnTo>
                    <a:pt x="9782175" y="5386959"/>
                  </a:lnTo>
                  <a:lnTo>
                    <a:pt x="0" y="5386959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0F4D7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962150" y="2670809"/>
              <a:ext cx="1066800" cy="381000"/>
            </a:xfrm>
            <a:custGeom>
              <a:avLst/>
              <a:gdLst/>
              <a:ahLst/>
              <a:cxnLst/>
              <a:rect l="l" t="t" r="r" b="b"/>
              <a:pathLst>
                <a:path w="1066800" h="381000">
                  <a:moveTo>
                    <a:pt x="0" y="190500"/>
                  </a:moveTo>
                  <a:lnTo>
                    <a:pt x="16290" y="143595"/>
                  </a:lnTo>
                  <a:lnTo>
                    <a:pt x="62496" y="100946"/>
                  </a:lnTo>
                  <a:lnTo>
                    <a:pt x="95567" y="81664"/>
                  </a:lnTo>
                  <a:lnTo>
                    <a:pt x="134617" y="63982"/>
                  </a:lnTo>
                  <a:lnTo>
                    <a:pt x="179147" y="48079"/>
                  </a:lnTo>
                  <a:lnTo>
                    <a:pt x="228656" y="34132"/>
                  </a:lnTo>
                  <a:lnTo>
                    <a:pt x="282645" y="22320"/>
                  </a:lnTo>
                  <a:lnTo>
                    <a:pt x="340614" y="12823"/>
                  </a:lnTo>
                  <a:lnTo>
                    <a:pt x="402062" y="5818"/>
                  </a:lnTo>
                  <a:lnTo>
                    <a:pt x="466491" y="1484"/>
                  </a:lnTo>
                  <a:lnTo>
                    <a:pt x="533400" y="0"/>
                  </a:lnTo>
                  <a:lnTo>
                    <a:pt x="600308" y="1484"/>
                  </a:lnTo>
                  <a:lnTo>
                    <a:pt x="664737" y="5818"/>
                  </a:lnTo>
                  <a:lnTo>
                    <a:pt x="726185" y="12823"/>
                  </a:lnTo>
                  <a:lnTo>
                    <a:pt x="784154" y="22320"/>
                  </a:lnTo>
                  <a:lnTo>
                    <a:pt x="838143" y="34132"/>
                  </a:lnTo>
                  <a:lnTo>
                    <a:pt x="887652" y="48079"/>
                  </a:lnTo>
                  <a:lnTo>
                    <a:pt x="932182" y="63982"/>
                  </a:lnTo>
                  <a:lnTo>
                    <a:pt x="971232" y="81664"/>
                  </a:lnTo>
                  <a:lnTo>
                    <a:pt x="1004303" y="100946"/>
                  </a:lnTo>
                  <a:lnTo>
                    <a:pt x="1050509" y="143595"/>
                  </a:lnTo>
                  <a:lnTo>
                    <a:pt x="1066800" y="190500"/>
                  </a:lnTo>
                  <a:lnTo>
                    <a:pt x="1062644" y="214395"/>
                  </a:lnTo>
                  <a:lnTo>
                    <a:pt x="1030896" y="259350"/>
                  </a:lnTo>
                  <a:lnTo>
                    <a:pt x="971232" y="299335"/>
                  </a:lnTo>
                  <a:lnTo>
                    <a:pt x="932182" y="317017"/>
                  </a:lnTo>
                  <a:lnTo>
                    <a:pt x="887652" y="332920"/>
                  </a:lnTo>
                  <a:lnTo>
                    <a:pt x="838143" y="346867"/>
                  </a:lnTo>
                  <a:lnTo>
                    <a:pt x="784154" y="358679"/>
                  </a:lnTo>
                  <a:lnTo>
                    <a:pt x="726185" y="368176"/>
                  </a:lnTo>
                  <a:lnTo>
                    <a:pt x="664737" y="375181"/>
                  </a:lnTo>
                  <a:lnTo>
                    <a:pt x="600308" y="379515"/>
                  </a:lnTo>
                  <a:lnTo>
                    <a:pt x="533400" y="381000"/>
                  </a:lnTo>
                  <a:lnTo>
                    <a:pt x="466491" y="379515"/>
                  </a:lnTo>
                  <a:lnTo>
                    <a:pt x="402062" y="375181"/>
                  </a:lnTo>
                  <a:lnTo>
                    <a:pt x="340614" y="368176"/>
                  </a:lnTo>
                  <a:lnTo>
                    <a:pt x="282645" y="358679"/>
                  </a:lnTo>
                  <a:lnTo>
                    <a:pt x="228656" y="346867"/>
                  </a:lnTo>
                  <a:lnTo>
                    <a:pt x="179147" y="332920"/>
                  </a:lnTo>
                  <a:lnTo>
                    <a:pt x="134617" y="317017"/>
                  </a:lnTo>
                  <a:lnTo>
                    <a:pt x="95567" y="299335"/>
                  </a:lnTo>
                  <a:lnTo>
                    <a:pt x="62496" y="280053"/>
                  </a:lnTo>
                  <a:lnTo>
                    <a:pt x="16290" y="237404"/>
                  </a:lnTo>
                  <a:lnTo>
                    <a:pt x="0" y="190500"/>
                  </a:lnTo>
                  <a:close/>
                </a:path>
              </a:pathLst>
            </a:custGeom>
            <a:ln w="28575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895350" y="4251198"/>
              <a:ext cx="1239520" cy="702945"/>
            </a:xfrm>
            <a:custGeom>
              <a:avLst/>
              <a:gdLst/>
              <a:ahLst/>
              <a:cxnLst/>
              <a:rect l="l" t="t" r="r" b="b"/>
              <a:pathLst>
                <a:path w="1239520" h="702945">
                  <a:moveTo>
                    <a:pt x="0" y="351281"/>
                  </a:moveTo>
                  <a:lnTo>
                    <a:pt x="11170" y="284530"/>
                  </a:lnTo>
                  <a:lnTo>
                    <a:pt x="43298" y="222007"/>
                  </a:lnTo>
                  <a:lnTo>
                    <a:pt x="94306" y="164890"/>
                  </a:lnTo>
                  <a:lnTo>
                    <a:pt x="126240" y="138726"/>
                  </a:lnTo>
                  <a:lnTo>
                    <a:pt x="162116" y="114355"/>
                  </a:lnTo>
                  <a:lnTo>
                    <a:pt x="201673" y="91925"/>
                  </a:lnTo>
                  <a:lnTo>
                    <a:pt x="244652" y="71582"/>
                  </a:lnTo>
                  <a:lnTo>
                    <a:pt x="290793" y="53474"/>
                  </a:lnTo>
                  <a:lnTo>
                    <a:pt x="339837" y="37748"/>
                  </a:lnTo>
                  <a:lnTo>
                    <a:pt x="391523" y="24551"/>
                  </a:lnTo>
                  <a:lnTo>
                    <a:pt x="445593" y="14031"/>
                  </a:lnTo>
                  <a:lnTo>
                    <a:pt x="501787" y="6334"/>
                  </a:lnTo>
                  <a:lnTo>
                    <a:pt x="559844" y="1608"/>
                  </a:lnTo>
                  <a:lnTo>
                    <a:pt x="619506" y="0"/>
                  </a:lnTo>
                  <a:lnTo>
                    <a:pt x="679167" y="1608"/>
                  </a:lnTo>
                  <a:lnTo>
                    <a:pt x="737224" y="6334"/>
                  </a:lnTo>
                  <a:lnTo>
                    <a:pt x="793418" y="14031"/>
                  </a:lnTo>
                  <a:lnTo>
                    <a:pt x="847488" y="24551"/>
                  </a:lnTo>
                  <a:lnTo>
                    <a:pt x="899174" y="37748"/>
                  </a:lnTo>
                  <a:lnTo>
                    <a:pt x="948218" y="53474"/>
                  </a:lnTo>
                  <a:lnTo>
                    <a:pt x="994359" y="71582"/>
                  </a:lnTo>
                  <a:lnTo>
                    <a:pt x="1037338" y="91925"/>
                  </a:lnTo>
                  <a:lnTo>
                    <a:pt x="1076895" y="114355"/>
                  </a:lnTo>
                  <a:lnTo>
                    <a:pt x="1112771" y="138726"/>
                  </a:lnTo>
                  <a:lnTo>
                    <a:pt x="1144705" y="164890"/>
                  </a:lnTo>
                  <a:lnTo>
                    <a:pt x="1172439" y="192699"/>
                  </a:lnTo>
                  <a:lnTo>
                    <a:pt x="1214267" y="252667"/>
                  </a:lnTo>
                  <a:lnTo>
                    <a:pt x="1236176" y="317451"/>
                  </a:lnTo>
                  <a:lnTo>
                    <a:pt x="1239012" y="351281"/>
                  </a:lnTo>
                  <a:lnTo>
                    <a:pt x="1236176" y="385112"/>
                  </a:lnTo>
                  <a:lnTo>
                    <a:pt x="1214267" y="449896"/>
                  </a:lnTo>
                  <a:lnTo>
                    <a:pt x="1172439" y="509864"/>
                  </a:lnTo>
                  <a:lnTo>
                    <a:pt x="1144705" y="537673"/>
                  </a:lnTo>
                  <a:lnTo>
                    <a:pt x="1112771" y="563837"/>
                  </a:lnTo>
                  <a:lnTo>
                    <a:pt x="1076895" y="588208"/>
                  </a:lnTo>
                  <a:lnTo>
                    <a:pt x="1037338" y="610638"/>
                  </a:lnTo>
                  <a:lnTo>
                    <a:pt x="994359" y="630981"/>
                  </a:lnTo>
                  <a:lnTo>
                    <a:pt x="948218" y="649089"/>
                  </a:lnTo>
                  <a:lnTo>
                    <a:pt x="899174" y="664815"/>
                  </a:lnTo>
                  <a:lnTo>
                    <a:pt x="847488" y="678012"/>
                  </a:lnTo>
                  <a:lnTo>
                    <a:pt x="793418" y="688532"/>
                  </a:lnTo>
                  <a:lnTo>
                    <a:pt x="737224" y="696229"/>
                  </a:lnTo>
                  <a:lnTo>
                    <a:pt x="679167" y="700955"/>
                  </a:lnTo>
                  <a:lnTo>
                    <a:pt x="619506" y="702563"/>
                  </a:lnTo>
                  <a:lnTo>
                    <a:pt x="559844" y="700955"/>
                  </a:lnTo>
                  <a:lnTo>
                    <a:pt x="501787" y="696229"/>
                  </a:lnTo>
                  <a:lnTo>
                    <a:pt x="445593" y="688532"/>
                  </a:lnTo>
                  <a:lnTo>
                    <a:pt x="391523" y="678012"/>
                  </a:lnTo>
                  <a:lnTo>
                    <a:pt x="339837" y="664815"/>
                  </a:lnTo>
                  <a:lnTo>
                    <a:pt x="290793" y="649089"/>
                  </a:lnTo>
                  <a:lnTo>
                    <a:pt x="244652" y="630981"/>
                  </a:lnTo>
                  <a:lnTo>
                    <a:pt x="201673" y="610638"/>
                  </a:lnTo>
                  <a:lnTo>
                    <a:pt x="162116" y="588208"/>
                  </a:lnTo>
                  <a:lnTo>
                    <a:pt x="126240" y="563837"/>
                  </a:lnTo>
                  <a:lnTo>
                    <a:pt x="94306" y="537673"/>
                  </a:lnTo>
                  <a:lnTo>
                    <a:pt x="66572" y="509864"/>
                  </a:lnTo>
                  <a:lnTo>
                    <a:pt x="24744" y="449896"/>
                  </a:lnTo>
                  <a:lnTo>
                    <a:pt x="2835" y="385112"/>
                  </a:lnTo>
                  <a:lnTo>
                    <a:pt x="0" y="351281"/>
                  </a:lnTo>
                  <a:close/>
                </a:path>
              </a:pathLst>
            </a:custGeom>
            <a:ln w="28575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590800" y="4535423"/>
              <a:ext cx="800100" cy="189230"/>
            </a:xfrm>
            <a:custGeom>
              <a:avLst/>
              <a:gdLst/>
              <a:ahLst/>
              <a:cxnLst/>
              <a:rect l="l" t="t" r="r" b="b"/>
              <a:pathLst>
                <a:path w="800100" h="189229">
                  <a:moveTo>
                    <a:pt x="705612" y="0"/>
                  </a:moveTo>
                  <a:lnTo>
                    <a:pt x="705612" y="47243"/>
                  </a:lnTo>
                  <a:lnTo>
                    <a:pt x="0" y="47243"/>
                  </a:lnTo>
                  <a:lnTo>
                    <a:pt x="0" y="141732"/>
                  </a:lnTo>
                  <a:lnTo>
                    <a:pt x="705612" y="141732"/>
                  </a:lnTo>
                  <a:lnTo>
                    <a:pt x="705612" y="188976"/>
                  </a:lnTo>
                  <a:lnTo>
                    <a:pt x="800100" y="94487"/>
                  </a:lnTo>
                  <a:lnTo>
                    <a:pt x="705612" y="0"/>
                  </a:lnTo>
                  <a:close/>
                </a:path>
              </a:pathLst>
            </a:custGeom>
            <a:solidFill>
              <a:srgbClr val="B97D1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590800" y="4535423"/>
              <a:ext cx="800100" cy="189230"/>
            </a:xfrm>
            <a:custGeom>
              <a:avLst/>
              <a:gdLst/>
              <a:ahLst/>
              <a:cxnLst/>
              <a:rect l="l" t="t" r="r" b="b"/>
              <a:pathLst>
                <a:path w="800100" h="189229">
                  <a:moveTo>
                    <a:pt x="0" y="47243"/>
                  </a:moveTo>
                  <a:lnTo>
                    <a:pt x="705612" y="47243"/>
                  </a:lnTo>
                  <a:lnTo>
                    <a:pt x="705612" y="0"/>
                  </a:lnTo>
                  <a:lnTo>
                    <a:pt x="800100" y="94487"/>
                  </a:lnTo>
                  <a:lnTo>
                    <a:pt x="705612" y="188976"/>
                  </a:lnTo>
                  <a:lnTo>
                    <a:pt x="705612" y="141732"/>
                  </a:lnTo>
                  <a:lnTo>
                    <a:pt x="0" y="141732"/>
                  </a:lnTo>
                  <a:lnTo>
                    <a:pt x="0" y="47243"/>
                  </a:lnTo>
                  <a:close/>
                </a:path>
              </a:pathLst>
            </a:custGeom>
            <a:ln w="127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114425" y="428625"/>
            <a:ext cx="9963150" cy="5337810"/>
            <a:chOff x="1114425" y="428625"/>
            <a:chExt cx="9963150" cy="533781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2324" y="540798"/>
              <a:ext cx="9641281" cy="519706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1128712" y="442912"/>
              <a:ext cx="9934575" cy="5309235"/>
            </a:xfrm>
            <a:custGeom>
              <a:avLst/>
              <a:gdLst/>
              <a:ahLst/>
              <a:cxnLst/>
              <a:rect l="l" t="t" r="r" b="b"/>
              <a:pathLst>
                <a:path w="9934575" h="5309235">
                  <a:moveTo>
                    <a:pt x="0" y="0"/>
                  </a:moveTo>
                  <a:lnTo>
                    <a:pt x="9934575" y="0"/>
                  </a:lnTo>
                  <a:lnTo>
                    <a:pt x="9934575" y="5309235"/>
                  </a:lnTo>
                  <a:lnTo>
                    <a:pt x="0" y="5309235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0F4D7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496561" y="2362961"/>
              <a:ext cx="1143000" cy="350520"/>
            </a:xfrm>
            <a:custGeom>
              <a:avLst/>
              <a:gdLst/>
              <a:ahLst/>
              <a:cxnLst/>
              <a:rect l="l" t="t" r="r" b="b"/>
              <a:pathLst>
                <a:path w="1143000" h="350519">
                  <a:moveTo>
                    <a:pt x="0" y="175260"/>
                  </a:moveTo>
                  <a:lnTo>
                    <a:pt x="17453" y="132104"/>
                  </a:lnTo>
                  <a:lnTo>
                    <a:pt x="66959" y="92866"/>
                  </a:lnTo>
                  <a:lnTo>
                    <a:pt x="102393" y="75127"/>
                  </a:lnTo>
                  <a:lnTo>
                    <a:pt x="144232" y="58860"/>
                  </a:lnTo>
                  <a:lnTo>
                    <a:pt x="191943" y="44229"/>
                  </a:lnTo>
                  <a:lnTo>
                    <a:pt x="244988" y="31399"/>
                  </a:lnTo>
                  <a:lnTo>
                    <a:pt x="302833" y="20533"/>
                  </a:lnTo>
                  <a:lnTo>
                    <a:pt x="364943" y="11796"/>
                  </a:lnTo>
                  <a:lnTo>
                    <a:pt x="430781" y="5352"/>
                  </a:lnTo>
                  <a:lnTo>
                    <a:pt x="499811" y="1365"/>
                  </a:lnTo>
                  <a:lnTo>
                    <a:pt x="571500" y="0"/>
                  </a:lnTo>
                  <a:lnTo>
                    <a:pt x="643188" y="1365"/>
                  </a:lnTo>
                  <a:lnTo>
                    <a:pt x="712218" y="5352"/>
                  </a:lnTo>
                  <a:lnTo>
                    <a:pt x="778056" y="11796"/>
                  </a:lnTo>
                  <a:lnTo>
                    <a:pt x="840166" y="20533"/>
                  </a:lnTo>
                  <a:lnTo>
                    <a:pt x="898011" y="31399"/>
                  </a:lnTo>
                  <a:lnTo>
                    <a:pt x="951056" y="44229"/>
                  </a:lnTo>
                  <a:lnTo>
                    <a:pt x="998767" y="58860"/>
                  </a:lnTo>
                  <a:lnTo>
                    <a:pt x="1040606" y="75127"/>
                  </a:lnTo>
                  <a:lnTo>
                    <a:pt x="1076040" y="92866"/>
                  </a:lnTo>
                  <a:lnTo>
                    <a:pt x="1125546" y="132104"/>
                  </a:lnTo>
                  <a:lnTo>
                    <a:pt x="1143000" y="175260"/>
                  </a:lnTo>
                  <a:lnTo>
                    <a:pt x="1138547" y="197245"/>
                  </a:lnTo>
                  <a:lnTo>
                    <a:pt x="1104531" y="238606"/>
                  </a:lnTo>
                  <a:lnTo>
                    <a:pt x="1040606" y="275392"/>
                  </a:lnTo>
                  <a:lnTo>
                    <a:pt x="998767" y="291659"/>
                  </a:lnTo>
                  <a:lnTo>
                    <a:pt x="951056" y="306290"/>
                  </a:lnTo>
                  <a:lnTo>
                    <a:pt x="898011" y="319120"/>
                  </a:lnTo>
                  <a:lnTo>
                    <a:pt x="840166" y="329986"/>
                  </a:lnTo>
                  <a:lnTo>
                    <a:pt x="778056" y="338723"/>
                  </a:lnTo>
                  <a:lnTo>
                    <a:pt x="712218" y="345167"/>
                  </a:lnTo>
                  <a:lnTo>
                    <a:pt x="643188" y="349154"/>
                  </a:lnTo>
                  <a:lnTo>
                    <a:pt x="571500" y="350520"/>
                  </a:lnTo>
                  <a:lnTo>
                    <a:pt x="499811" y="349154"/>
                  </a:lnTo>
                  <a:lnTo>
                    <a:pt x="430781" y="345167"/>
                  </a:lnTo>
                  <a:lnTo>
                    <a:pt x="364943" y="338723"/>
                  </a:lnTo>
                  <a:lnTo>
                    <a:pt x="302833" y="329986"/>
                  </a:lnTo>
                  <a:lnTo>
                    <a:pt x="244988" y="319120"/>
                  </a:lnTo>
                  <a:lnTo>
                    <a:pt x="191943" y="306290"/>
                  </a:lnTo>
                  <a:lnTo>
                    <a:pt x="144232" y="291659"/>
                  </a:lnTo>
                  <a:lnTo>
                    <a:pt x="102393" y="275392"/>
                  </a:lnTo>
                  <a:lnTo>
                    <a:pt x="66959" y="257653"/>
                  </a:lnTo>
                  <a:lnTo>
                    <a:pt x="17453" y="218415"/>
                  </a:lnTo>
                  <a:lnTo>
                    <a:pt x="0" y="175260"/>
                  </a:lnTo>
                  <a:close/>
                </a:path>
              </a:pathLst>
            </a:custGeom>
            <a:ln w="28575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724280" y="428625"/>
            <a:ext cx="10743565" cy="5314950"/>
            <a:chOff x="724280" y="428625"/>
            <a:chExt cx="10743565" cy="531495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5487" y="464305"/>
              <a:ext cx="10551287" cy="5250693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738568" y="442912"/>
              <a:ext cx="10714990" cy="5286375"/>
            </a:xfrm>
            <a:custGeom>
              <a:avLst/>
              <a:gdLst/>
              <a:ahLst/>
              <a:cxnLst/>
              <a:rect l="l" t="t" r="r" b="b"/>
              <a:pathLst>
                <a:path w="10714990" h="5286375">
                  <a:moveTo>
                    <a:pt x="0" y="0"/>
                  </a:moveTo>
                  <a:lnTo>
                    <a:pt x="10714863" y="0"/>
                  </a:lnTo>
                  <a:lnTo>
                    <a:pt x="10714863" y="5286375"/>
                  </a:lnTo>
                  <a:lnTo>
                    <a:pt x="0" y="5286375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0F4D7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754362" y="5029961"/>
              <a:ext cx="1295400" cy="533400"/>
            </a:xfrm>
            <a:custGeom>
              <a:avLst/>
              <a:gdLst/>
              <a:ahLst/>
              <a:cxnLst/>
              <a:rect l="l" t="t" r="r" b="b"/>
              <a:pathLst>
                <a:path w="1295400" h="533400">
                  <a:moveTo>
                    <a:pt x="0" y="266700"/>
                  </a:moveTo>
                  <a:lnTo>
                    <a:pt x="13158" y="212950"/>
                  </a:lnTo>
                  <a:lnTo>
                    <a:pt x="50898" y="162888"/>
                  </a:lnTo>
                  <a:lnTo>
                    <a:pt x="110615" y="117585"/>
                  </a:lnTo>
                  <a:lnTo>
                    <a:pt x="147901" y="97053"/>
                  </a:lnTo>
                  <a:lnTo>
                    <a:pt x="189704" y="78114"/>
                  </a:lnTo>
                  <a:lnTo>
                    <a:pt x="235700" y="60901"/>
                  </a:lnTo>
                  <a:lnTo>
                    <a:pt x="285562" y="45548"/>
                  </a:lnTo>
                  <a:lnTo>
                    <a:pt x="338965" y="32189"/>
                  </a:lnTo>
                  <a:lnTo>
                    <a:pt x="395583" y="20958"/>
                  </a:lnTo>
                  <a:lnTo>
                    <a:pt x="455091" y="11990"/>
                  </a:lnTo>
                  <a:lnTo>
                    <a:pt x="517164" y="5418"/>
                  </a:lnTo>
                  <a:lnTo>
                    <a:pt x="581475" y="1376"/>
                  </a:lnTo>
                  <a:lnTo>
                    <a:pt x="647700" y="0"/>
                  </a:lnTo>
                  <a:lnTo>
                    <a:pt x="713924" y="1376"/>
                  </a:lnTo>
                  <a:lnTo>
                    <a:pt x="778235" y="5418"/>
                  </a:lnTo>
                  <a:lnTo>
                    <a:pt x="840308" y="11990"/>
                  </a:lnTo>
                  <a:lnTo>
                    <a:pt x="899816" y="20958"/>
                  </a:lnTo>
                  <a:lnTo>
                    <a:pt x="956434" y="32189"/>
                  </a:lnTo>
                  <a:lnTo>
                    <a:pt x="1009837" y="45548"/>
                  </a:lnTo>
                  <a:lnTo>
                    <a:pt x="1059699" y="60901"/>
                  </a:lnTo>
                  <a:lnTo>
                    <a:pt x="1105695" y="78114"/>
                  </a:lnTo>
                  <a:lnTo>
                    <a:pt x="1147498" y="97053"/>
                  </a:lnTo>
                  <a:lnTo>
                    <a:pt x="1184784" y="117585"/>
                  </a:lnTo>
                  <a:lnTo>
                    <a:pt x="1217227" y="139574"/>
                  </a:lnTo>
                  <a:lnTo>
                    <a:pt x="1266281" y="187391"/>
                  </a:lnTo>
                  <a:lnTo>
                    <a:pt x="1292056" y="239431"/>
                  </a:lnTo>
                  <a:lnTo>
                    <a:pt x="1295400" y="266700"/>
                  </a:lnTo>
                  <a:lnTo>
                    <a:pt x="1292056" y="293968"/>
                  </a:lnTo>
                  <a:lnTo>
                    <a:pt x="1266281" y="346008"/>
                  </a:lnTo>
                  <a:lnTo>
                    <a:pt x="1217227" y="393825"/>
                  </a:lnTo>
                  <a:lnTo>
                    <a:pt x="1184784" y="415814"/>
                  </a:lnTo>
                  <a:lnTo>
                    <a:pt x="1147498" y="436346"/>
                  </a:lnTo>
                  <a:lnTo>
                    <a:pt x="1105695" y="455285"/>
                  </a:lnTo>
                  <a:lnTo>
                    <a:pt x="1059699" y="472498"/>
                  </a:lnTo>
                  <a:lnTo>
                    <a:pt x="1009837" y="487851"/>
                  </a:lnTo>
                  <a:lnTo>
                    <a:pt x="956434" y="501210"/>
                  </a:lnTo>
                  <a:lnTo>
                    <a:pt x="899816" y="512441"/>
                  </a:lnTo>
                  <a:lnTo>
                    <a:pt x="840308" y="521409"/>
                  </a:lnTo>
                  <a:lnTo>
                    <a:pt x="778235" y="527981"/>
                  </a:lnTo>
                  <a:lnTo>
                    <a:pt x="713924" y="532023"/>
                  </a:lnTo>
                  <a:lnTo>
                    <a:pt x="647700" y="533400"/>
                  </a:lnTo>
                  <a:lnTo>
                    <a:pt x="581475" y="532023"/>
                  </a:lnTo>
                  <a:lnTo>
                    <a:pt x="517164" y="527981"/>
                  </a:lnTo>
                  <a:lnTo>
                    <a:pt x="455091" y="521409"/>
                  </a:lnTo>
                  <a:lnTo>
                    <a:pt x="395583" y="512441"/>
                  </a:lnTo>
                  <a:lnTo>
                    <a:pt x="338965" y="501210"/>
                  </a:lnTo>
                  <a:lnTo>
                    <a:pt x="285562" y="487851"/>
                  </a:lnTo>
                  <a:lnTo>
                    <a:pt x="235700" y="472498"/>
                  </a:lnTo>
                  <a:lnTo>
                    <a:pt x="189704" y="455285"/>
                  </a:lnTo>
                  <a:lnTo>
                    <a:pt x="147901" y="436346"/>
                  </a:lnTo>
                  <a:lnTo>
                    <a:pt x="110615" y="415814"/>
                  </a:lnTo>
                  <a:lnTo>
                    <a:pt x="78172" y="393825"/>
                  </a:lnTo>
                  <a:lnTo>
                    <a:pt x="29118" y="346008"/>
                  </a:lnTo>
                  <a:lnTo>
                    <a:pt x="3343" y="293968"/>
                  </a:lnTo>
                  <a:lnTo>
                    <a:pt x="0" y="266700"/>
                  </a:lnTo>
                  <a:close/>
                </a:path>
              </a:pathLst>
            </a:custGeom>
            <a:ln w="19050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95325" y="733425"/>
            <a:ext cx="10801350" cy="4899025"/>
            <a:chOff x="695325" y="733425"/>
            <a:chExt cx="10801350" cy="489902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6456" y="792072"/>
              <a:ext cx="10601344" cy="4811673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709612" y="747712"/>
              <a:ext cx="10772775" cy="4870450"/>
            </a:xfrm>
            <a:custGeom>
              <a:avLst/>
              <a:gdLst/>
              <a:ahLst/>
              <a:cxnLst/>
              <a:rect l="l" t="t" r="r" b="b"/>
              <a:pathLst>
                <a:path w="10772775" h="4870450">
                  <a:moveTo>
                    <a:pt x="0" y="0"/>
                  </a:moveTo>
                  <a:lnTo>
                    <a:pt x="10772775" y="0"/>
                  </a:lnTo>
                  <a:lnTo>
                    <a:pt x="10772775" y="4870323"/>
                  </a:lnTo>
                  <a:lnTo>
                    <a:pt x="0" y="4870323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0F4D7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449561" y="3201161"/>
              <a:ext cx="1828800" cy="609600"/>
            </a:xfrm>
            <a:custGeom>
              <a:avLst/>
              <a:gdLst/>
              <a:ahLst/>
              <a:cxnLst/>
              <a:rect l="l" t="t" r="r" b="b"/>
              <a:pathLst>
                <a:path w="1828800" h="609600">
                  <a:moveTo>
                    <a:pt x="0" y="304800"/>
                  </a:moveTo>
                  <a:lnTo>
                    <a:pt x="9914" y="259758"/>
                  </a:lnTo>
                  <a:lnTo>
                    <a:pt x="38714" y="216768"/>
                  </a:lnTo>
                  <a:lnTo>
                    <a:pt x="84985" y="176303"/>
                  </a:lnTo>
                  <a:lnTo>
                    <a:pt x="147313" y="138832"/>
                  </a:lnTo>
                  <a:lnTo>
                    <a:pt x="184057" y="121367"/>
                  </a:lnTo>
                  <a:lnTo>
                    <a:pt x="224284" y="104827"/>
                  </a:lnTo>
                  <a:lnTo>
                    <a:pt x="267819" y="89273"/>
                  </a:lnTo>
                  <a:lnTo>
                    <a:pt x="314483" y="74761"/>
                  </a:lnTo>
                  <a:lnTo>
                    <a:pt x="364102" y="61352"/>
                  </a:lnTo>
                  <a:lnTo>
                    <a:pt x="416496" y="49104"/>
                  </a:lnTo>
                  <a:lnTo>
                    <a:pt x="471491" y="38077"/>
                  </a:lnTo>
                  <a:lnTo>
                    <a:pt x="528909" y="28328"/>
                  </a:lnTo>
                  <a:lnTo>
                    <a:pt x="588573" y="19918"/>
                  </a:lnTo>
                  <a:lnTo>
                    <a:pt x="650306" y="12904"/>
                  </a:lnTo>
                  <a:lnTo>
                    <a:pt x="713933" y="7347"/>
                  </a:lnTo>
                  <a:lnTo>
                    <a:pt x="779275" y="3304"/>
                  </a:lnTo>
                  <a:lnTo>
                    <a:pt x="846156" y="836"/>
                  </a:lnTo>
                  <a:lnTo>
                    <a:pt x="914400" y="0"/>
                  </a:lnTo>
                  <a:lnTo>
                    <a:pt x="982643" y="836"/>
                  </a:lnTo>
                  <a:lnTo>
                    <a:pt x="1049524" y="3304"/>
                  </a:lnTo>
                  <a:lnTo>
                    <a:pt x="1114866" y="7347"/>
                  </a:lnTo>
                  <a:lnTo>
                    <a:pt x="1178493" y="12904"/>
                  </a:lnTo>
                  <a:lnTo>
                    <a:pt x="1240226" y="19918"/>
                  </a:lnTo>
                  <a:lnTo>
                    <a:pt x="1299890" y="28328"/>
                  </a:lnTo>
                  <a:lnTo>
                    <a:pt x="1357308" y="38077"/>
                  </a:lnTo>
                  <a:lnTo>
                    <a:pt x="1412303" y="49104"/>
                  </a:lnTo>
                  <a:lnTo>
                    <a:pt x="1464697" y="61352"/>
                  </a:lnTo>
                  <a:lnTo>
                    <a:pt x="1514316" y="74761"/>
                  </a:lnTo>
                  <a:lnTo>
                    <a:pt x="1560980" y="89273"/>
                  </a:lnTo>
                  <a:lnTo>
                    <a:pt x="1604515" y="104827"/>
                  </a:lnTo>
                  <a:lnTo>
                    <a:pt x="1644742" y="121367"/>
                  </a:lnTo>
                  <a:lnTo>
                    <a:pt x="1681486" y="138832"/>
                  </a:lnTo>
                  <a:lnTo>
                    <a:pt x="1743814" y="176303"/>
                  </a:lnTo>
                  <a:lnTo>
                    <a:pt x="1790085" y="216768"/>
                  </a:lnTo>
                  <a:lnTo>
                    <a:pt x="1818885" y="259758"/>
                  </a:lnTo>
                  <a:lnTo>
                    <a:pt x="1828800" y="304800"/>
                  </a:lnTo>
                  <a:lnTo>
                    <a:pt x="1826291" y="327547"/>
                  </a:lnTo>
                  <a:lnTo>
                    <a:pt x="1806758" y="371622"/>
                  </a:lnTo>
                  <a:lnTo>
                    <a:pt x="1769045" y="413408"/>
                  </a:lnTo>
                  <a:lnTo>
                    <a:pt x="1714568" y="452436"/>
                  </a:lnTo>
                  <a:lnTo>
                    <a:pt x="1644742" y="488232"/>
                  </a:lnTo>
                  <a:lnTo>
                    <a:pt x="1604515" y="504772"/>
                  </a:lnTo>
                  <a:lnTo>
                    <a:pt x="1560980" y="520326"/>
                  </a:lnTo>
                  <a:lnTo>
                    <a:pt x="1514316" y="534838"/>
                  </a:lnTo>
                  <a:lnTo>
                    <a:pt x="1464697" y="548247"/>
                  </a:lnTo>
                  <a:lnTo>
                    <a:pt x="1412303" y="560495"/>
                  </a:lnTo>
                  <a:lnTo>
                    <a:pt x="1357308" y="571522"/>
                  </a:lnTo>
                  <a:lnTo>
                    <a:pt x="1299890" y="581271"/>
                  </a:lnTo>
                  <a:lnTo>
                    <a:pt x="1240226" y="589681"/>
                  </a:lnTo>
                  <a:lnTo>
                    <a:pt x="1178493" y="596695"/>
                  </a:lnTo>
                  <a:lnTo>
                    <a:pt x="1114866" y="602252"/>
                  </a:lnTo>
                  <a:lnTo>
                    <a:pt x="1049524" y="606295"/>
                  </a:lnTo>
                  <a:lnTo>
                    <a:pt x="982643" y="608763"/>
                  </a:lnTo>
                  <a:lnTo>
                    <a:pt x="914400" y="609600"/>
                  </a:lnTo>
                  <a:lnTo>
                    <a:pt x="846156" y="608763"/>
                  </a:lnTo>
                  <a:lnTo>
                    <a:pt x="779275" y="606295"/>
                  </a:lnTo>
                  <a:lnTo>
                    <a:pt x="713933" y="602252"/>
                  </a:lnTo>
                  <a:lnTo>
                    <a:pt x="650306" y="596695"/>
                  </a:lnTo>
                  <a:lnTo>
                    <a:pt x="588573" y="589681"/>
                  </a:lnTo>
                  <a:lnTo>
                    <a:pt x="528909" y="581271"/>
                  </a:lnTo>
                  <a:lnTo>
                    <a:pt x="471491" y="571522"/>
                  </a:lnTo>
                  <a:lnTo>
                    <a:pt x="416496" y="560495"/>
                  </a:lnTo>
                  <a:lnTo>
                    <a:pt x="364102" y="548247"/>
                  </a:lnTo>
                  <a:lnTo>
                    <a:pt x="314483" y="534838"/>
                  </a:lnTo>
                  <a:lnTo>
                    <a:pt x="267819" y="520326"/>
                  </a:lnTo>
                  <a:lnTo>
                    <a:pt x="224284" y="504772"/>
                  </a:lnTo>
                  <a:lnTo>
                    <a:pt x="184057" y="488232"/>
                  </a:lnTo>
                  <a:lnTo>
                    <a:pt x="147313" y="470767"/>
                  </a:lnTo>
                  <a:lnTo>
                    <a:pt x="84985" y="433296"/>
                  </a:lnTo>
                  <a:lnTo>
                    <a:pt x="38714" y="392831"/>
                  </a:lnTo>
                  <a:lnTo>
                    <a:pt x="9914" y="349841"/>
                  </a:lnTo>
                  <a:lnTo>
                    <a:pt x="0" y="304800"/>
                  </a:lnTo>
                  <a:close/>
                </a:path>
              </a:pathLst>
            </a:custGeom>
            <a:ln w="34925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61" y="1067561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 h="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38100">
            <a:solidFill>
              <a:srgbClr val="8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26035" rIns="0" bIns="0" rtlCol="0" vert="horz">
            <a:spAutoFit/>
          </a:bodyPr>
          <a:lstStyle/>
          <a:p>
            <a:pPr marL="3585845">
              <a:lnSpc>
                <a:spcPct val="100000"/>
              </a:lnSpc>
              <a:spcBef>
                <a:spcPts val="95"/>
              </a:spcBef>
            </a:pPr>
            <a:r>
              <a:rPr dirty="0" spc="-25">
                <a:solidFill>
                  <a:srgbClr val="004D73"/>
                </a:solidFill>
              </a:rPr>
              <a:t>Grants.gov</a:t>
            </a:r>
            <a:r>
              <a:rPr dirty="0" spc="-145">
                <a:solidFill>
                  <a:srgbClr val="004D73"/>
                </a:solidFill>
              </a:rPr>
              <a:t> </a:t>
            </a:r>
            <a:r>
              <a:rPr dirty="0" spc="-10">
                <a:solidFill>
                  <a:srgbClr val="004D73"/>
                </a:solidFill>
              </a:rPr>
              <a:t>Support</a:t>
            </a:r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4" name="object 4" descr=""/>
          <p:cNvSpPr txBox="1"/>
          <p:nvPr/>
        </p:nvSpPr>
        <p:spPr>
          <a:xfrm>
            <a:off x="1904492" y="1361539"/>
            <a:ext cx="8439150" cy="407924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u="heavy" sz="3200" b="1" i="1">
                <a:solidFill>
                  <a:srgbClr val="0E4D79"/>
                </a:solidFill>
                <a:uFill>
                  <a:solidFill>
                    <a:srgbClr val="0E4D79"/>
                  </a:solidFill>
                </a:uFill>
                <a:latin typeface="Calibri"/>
                <a:cs typeface="Calibri"/>
              </a:rPr>
              <a:t>Grants.gov</a:t>
            </a:r>
            <a:r>
              <a:rPr dirty="0" u="heavy" sz="3200" spc="-114" b="1" i="1">
                <a:solidFill>
                  <a:srgbClr val="0E4D79"/>
                </a:solidFill>
                <a:uFill>
                  <a:solidFill>
                    <a:srgbClr val="0E4D79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200" spc="-10" b="1" i="1">
                <a:solidFill>
                  <a:srgbClr val="0E4D79"/>
                </a:solidFill>
                <a:uFill>
                  <a:solidFill>
                    <a:srgbClr val="0E4D79"/>
                  </a:solidFill>
                </a:uFill>
                <a:latin typeface="Calibri"/>
                <a:cs typeface="Calibri"/>
              </a:rPr>
              <a:t>Contact</a:t>
            </a:r>
            <a:r>
              <a:rPr dirty="0" u="heavy" sz="3200" spc="-135" b="1" i="1">
                <a:solidFill>
                  <a:srgbClr val="0E4D79"/>
                </a:solidFill>
                <a:uFill>
                  <a:solidFill>
                    <a:srgbClr val="0E4D79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200" spc="-10" b="1" i="1">
                <a:solidFill>
                  <a:srgbClr val="0E4D79"/>
                </a:solidFill>
                <a:uFill>
                  <a:solidFill>
                    <a:srgbClr val="0E4D79"/>
                  </a:solidFill>
                </a:uFill>
                <a:latin typeface="Calibri"/>
                <a:cs typeface="Calibri"/>
              </a:rPr>
              <a:t>Center</a:t>
            </a:r>
            <a:endParaRPr sz="3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3200">
                <a:solidFill>
                  <a:srgbClr val="0E4D79"/>
                </a:solidFill>
                <a:latin typeface="Calibri"/>
                <a:cs typeface="Calibri"/>
              </a:rPr>
              <a:t>24</a:t>
            </a:r>
            <a:r>
              <a:rPr dirty="0" sz="3200" spc="-80">
                <a:solidFill>
                  <a:srgbClr val="0E4D79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E4D79"/>
                </a:solidFill>
                <a:latin typeface="Calibri"/>
                <a:cs typeface="Calibri"/>
              </a:rPr>
              <a:t>hours</a:t>
            </a:r>
            <a:r>
              <a:rPr dirty="0" sz="3200" spc="-30">
                <a:solidFill>
                  <a:srgbClr val="0E4D79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E4D79"/>
                </a:solidFill>
                <a:latin typeface="Calibri"/>
                <a:cs typeface="Calibri"/>
              </a:rPr>
              <a:t>a</a:t>
            </a:r>
            <a:r>
              <a:rPr dirty="0" sz="3200" spc="-45">
                <a:solidFill>
                  <a:srgbClr val="0E4D79"/>
                </a:solidFill>
                <a:latin typeface="Calibri"/>
                <a:cs typeface="Calibri"/>
              </a:rPr>
              <a:t> </a:t>
            </a:r>
            <a:r>
              <a:rPr dirty="0" sz="3200" spc="-120">
                <a:solidFill>
                  <a:srgbClr val="0E4D79"/>
                </a:solidFill>
                <a:latin typeface="Calibri"/>
                <a:cs typeface="Calibri"/>
              </a:rPr>
              <a:t>day,</a:t>
            </a:r>
            <a:r>
              <a:rPr dirty="0" sz="3200" spc="-85">
                <a:solidFill>
                  <a:srgbClr val="0E4D79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E4D79"/>
                </a:solidFill>
                <a:latin typeface="Calibri"/>
                <a:cs typeface="Calibri"/>
              </a:rPr>
              <a:t>7</a:t>
            </a:r>
            <a:r>
              <a:rPr dirty="0" sz="3200" spc="-45">
                <a:solidFill>
                  <a:srgbClr val="0E4D79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E4D79"/>
                </a:solidFill>
                <a:latin typeface="Calibri"/>
                <a:cs typeface="Calibri"/>
              </a:rPr>
              <a:t>days</a:t>
            </a:r>
            <a:r>
              <a:rPr dirty="0" sz="3200" spc="-40">
                <a:solidFill>
                  <a:srgbClr val="0E4D79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E4D79"/>
                </a:solidFill>
                <a:latin typeface="Calibri"/>
                <a:cs typeface="Calibri"/>
              </a:rPr>
              <a:t>a</a:t>
            </a:r>
            <a:r>
              <a:rPr dirty="0" sz="3200" spc="-40">
                <a:solidFill>
                  <a:srgbClr val="0E4D79"/>
                </a:solidFill>
                <a:latin typeface="Calibri"/>
                <a:cs typeface="Calibri"/>
              </a:rPr>
              <a:t> </a:t>
            </a:r>
            <a:r>
              <a:rPr dirty="0" sz="3200" spc="-20">
                <a:solidFill>
                  <a:srgbClr val="0E4D79"/>
                </a:solidFill>
                <a:latin typeface="Calibri"/>
                <a:cs typeface="Calibri"/>
              </a:rPr>
              <a:t>week</a:t>
            </a:r>
            <a:endParaRPr sz="3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z="3200">
                <a:solidFill>
                  <a:srgbClr val="0E4D79"/>
                </a:solidFill>
                <a:latin typeface="Calibri"/>
                <a:cs typeface="Calibri"/>
              </a:rPr>
              <a:t>Closed</a:t>
            </a:r>
            <a:r>
              <a:rPr dirty="0" sz="3200" spc="-75">
                <a:solidFill>
                  <a:srgbClr val="0E4D79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E4D79"/>
                </a:solidFill>
                <a:latin typeface="Calibri"/>
                <a:cs typeface="Calibri"/>
              </a:rPr>
              <a:t>on</a:t>
            </a:r>
            <a:r>
              <a:rPr dirty="0" sz="3200" spc="-70">
                <a:solidFill>
                  <a:srgbClr val="0E4D79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0E4D79"/>
                </a:solidFill>
                <a:latin typeface="Calibri"/>
                <a:cs typeface="Calibri"/>
              </a:rPr>
              <a:t>federal</a:t>
            </a:r>
            <a:r>
              <a:rPr dirty="0" sz="3200" spc="-110">
                <a:solidFill>
                  <a:srgbClr val="0E4D79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0E4D79"/>
                </a:solidFill>
                <a:latin typeface="Calibri"/>
                <a:cs typeface="Calibri"/>
              </a:rPr>
              <a:t>holidays</a:t>
            </a:r>
            <a:endParaRPr sz="3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z="3200">
                <a:solidFill>
                  <a:srgbClr val="0E4D79"/>
                </a:solidFill>
                <a:latin typeface="Calibri"/>
                <a:cs typeface="Calibri"/>
              </a:rPr>
              <a:t>Phone:</a:t>
            </a:r>
            <a:r>
              <a:rPr dirty="0" sz="3200" spc="-10">
                <a:solidFill>
                  <a:srgbClr val="0E4D79"/>
                </a:solidFill>
                <a:latin typeface="Calibri"/>
                <a:cs typeface="Calibri"/>
              </a:rPr>
              <a:t> </a:t>
            </a:r>
            <a:r>
              <a:rPr dirty="0" sz="3200" spc="-20">
                <a:solidFill>
                  <a:srgbClr val="0E4D79"/>
                </a:solidFill>
                <a:latin typeface="Calibri"/>
                <a:cs typeface="Calibri"/>
              </a:rPr>
              <a:t>1-</a:t>
            </a:r>
            <a:r>
              <a:rPr dirty="0" sz="3200" spc="-25">
                <a:solidFill>
                  <a:srgbClr val="0E4D79"/>
                </a:solidFill>
                <a:latin typeface="Calibri"/>
                <a:cs typeface="Calibri"/>
              </a:rPr>
              <a:t>800-518-</a:t>
            </a:r>
            <a:r>
              <a:rPr dirty="0" sz="3200" spc="-20">
                <a:solidFill>
                  <a:srgbClr val="0E4D79"/>
                </a:solidFill>
                <a:latin typeface="Calibri"/>
                <a:cs typeface="Calibri"/>
              </a:rPr>
              <a:t>4726</a:t>
            </a:r>
            <a:endParaRPr sz="3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z="3200">
                <a:solidFill>
                  <a:srgbClr val="0E4D79"/>
                </a:solidFill>
                <a:latin typeface="Calibri"/>
                <a:cs typeface="Calibri"/>
              </a:rPr>
              <a:t>Email:</a:t>
            </a:r>
            <a:r>
              <a:rPr dirty="0" sz="3200" spc="-150">
                <a:solidFill>
                  <a:srgbClr val="0E4D79"/>
                </a:solidFill>
                <a:latin typeface="Calibri"/>
                <a:cs typeface="Calibri"/>
              </a:rPr>
              <a:t> </a:t>
            </a:r>
            <a:r>
              <a:rPr dirty="0" u="sng" sz="3200" spc="-10">
                <a:solidFill>
                  <a:srgbClr val="0562C1"/>
                </a:solidFill>
                <a:uFill>
                  <a:solidFill>
                    <a:srgbClr val="0461C1"/>
                  </a:solidFill>
                </a:uFill>
                <a:latin typeface="Calibri"/>
                <a:cs typeface="Calibri"/>
                <a:hlinkClick r:id="rId2"/>
              </a:rPr>
              <a:t>support@grants.gov</a:t>
            </a:r>
            <a:endParaRPr sz="320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buClr>
                <a:srgbClr val="0E4D79"/>
              </a:buClr>
              <a:buFont typeface="Arial"/>
              <a:buChar char="•"/>
              <a:tabLst>
                <a:tab pos="355600" algn="l"/>
              </a:tabLst>
            </a:pPr>
            <a:r>
              <a:rPr dirty="0" u="sng" sz="3200">
                <a:solidFill>
                  <a:srgbClr val="0562C1"/>
                </a:solidFill>
                <a:uFill>
                  <a:solidFill>
                    <a:srgbClr val="0461C1"/>
                  </a:solidFill>
                </a:uFill>
                <a:latin typeface="Calibri"/>
                <a:cs typeface="Calibri"/>
                <a:hlinkClick r:id="rId3"/>
              </a:rPr>
              <a:t>iPortal</a:t>
            </a:r>
            <a:r>
              <a:rPr dirty="0" sz="3200">
                <a:solidFill>
                  <a:srgbClr val="0E4D79"/>
                </a:solidFill>
                <a:latin typeface="Calibri"/>
                <a:cs typeface="Calibri"/>
              </a:rPr>
              <a:t>:</a:t>
            </a:r>
            <a:r>
              <a:rPr dirty="0" sz="3200" spc="-145">
                <a:solidFill>
                  <a:srgbClr val="0E4D79"/>
                </a:solidFill>
                <a:latin typeface="Calibri"/>
                <a:cs typeface="Calibri"/>
              </a:rPr>
              <a:t> </a:t>
            </a:r>
            <a:r>
              <a:rPr dirty="0" sz="3200" spc="-150">
                <a:solidFill>
                  <a:srgbClr val="0E4D79"/>
                </a:solidFill>
                <a:latin typeface="Calibri"/>
                <a:cs typeface="Calibri"/>
              </a:rPr>
              <a:t>Top</a:t>
            </a:r>
            <a:r>
              <a:rPr dirty="0" sz="3200" spc="-114">
                <a:solidFill>
                  <a:srgbClr val="0E4D79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E4D79"/>
                </a:solidFill>
                <a:latin typeface="Calibri"/>
                <a:cs typeface="Calibri"/>
              </a:rPr>
              <a:t>10</a:t>
            </a:r>
            <a:r>
              <a:rPr dirty="0" sz="3200" spc="-65">
                <a:solidFill>
                  <a:srgbClr val="0E4D79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0E4D79"/>
                </a:solidFill>
                <a:latin typeface="Calibri"/>
                <a:cs typeface="Calibri"/>
              </a:rPr>
              <a:t>requested</a:t>
            </a:r>
            <a:r>
              <a:rPr dirty="0" sz="3200" spc="-90">
                <a:solidFill>
                  <a:srgbClr val="0E4D79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E4D79"/>
                </a:solidFill>
                <a:latin typeface="Calibri"/>
                <a:cs typeface="Calibri"/>
              </a:rPr>
              <a:t>help</a:t>
            </a:r>
            <a:r>
              <a:rPr dirty="0" sz="3200" spc="-75">
                <a:solidFill>
                  <a:srgbClr val="0E4D79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E4D79"/>
                </a:solidFill>
                <a:latin typeface="Calibri"/>
                <a:cs typeface="Calibri"/>
              </a:rPr>
              <a:t>topics</a:t>
            </a:r>
            <a:r>
              <a:rPr dirty="0" sz="3200" spc="-70">
                <a:solidFill>
                  <a:srgbClr val="0E4D79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0E4D79"/>
                </a:solidFill>
                <a:latin typeface="Calibri"/>
                <a:cs typeface="Calibri"/>
              </a:rPr>
              <a:t>(FAQs), </a:t>
            </a:r>
            <a:r>
              <a:rPr dirty="0" sz="3200">
                <a:solidFill>
                  <a:srgbClr val="0E4D79"/>
                </a:solidFill>
                <a:latin typeface="Calibri"/>
                <a:cs typeface="Calibri"/>
              </a:rPr>
              <a:t>Searchable</a:t>
            </a:r>
            <a:r>
              <a:rPr dirty="0" sz="3200" spc="-80">
                <a:solidFill>
                  <a:srgbClr val="0E4D79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E4D79"/>
                </a:solidFill>
                <a:latin typeface="Calibri"/>
                <a:cs typeface="Calibri"/>
              </a:rPr>
              <a:t>knowledge</a:t>
            </a:r>
            <a:r>
              <a:rPr dirty="0" sz="3200" spc="-120">
                <a:solidFill>
                  <a:srgbClr val="0E4D79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E4D79"/>
                </a:solidFill>
                <a:latin typeface="Calibri"/>
                <a:cs typeface="Calibri"/>
              </a:rPr>
              <a:t>base,</a:t>
            </a:r>
            <a:r>
              <a:rPr dirty="0" sz="3200" spc="-105">
                <a:solidFill>
                  <a:srgbClr val="0E4D79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E4D79"/>
                </a:solidFill>
                <a:latin typeface="Calibri"/>
                <a:cs typeface="Calibri"/>
              </a:rPr>
              <a:t>self</a:t>
            </a:r>
            <a:r>
              <a:rPr dirty="0" sz="3200" spc="-90">
                <a:solidFill>
                  <a:srgbClr val="0E4D79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E4D79"/>
                </a:solidFill>
                <a:latin typeface="Calibri"/>
                <a:cs typeface="Calibri"/>
              </a:rPr>
              <a:t>service</a:t>
            </a:r>
            <a:r>
              <a:rPr dirty="0" sz="3200" spc="-85">
                <a:solidFill>
                  <a:srgbClr val="0E4D79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0E4D79"/>
                </a:solidFill>
                <a:latin typeface="Calibri"/>
                <a:cs typeface="Calibri"/>
              </a:rPr>
              <a:t>ticketing </a:t>
            </a:r>
            <a:r>
              <a:rPr dirty="0" sz="3200">
                <a:solidFill>
                  <a:srgbClr val="0E4D79"/>
                </a:solidFill>
                <a:latin typeface="Calibri"/>
                <a:cs typeface="Calibri"/>
              </a:rPr>
              <a:t>and</a:t>
            </a:r>
            <a:r>
              <a:rPr dirty="0" sz="3200" spc="-85">
                <a:solidFill>
                  <a:srgbClr val="0E4D79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E4D79"/>
                </a:solidFill>
                <a:latin typeface="Calibri"/>
                <a:cs typeface="Calibri"/>
              </a:rPr>
              <a:t>ticket</a:t>
            </a:r>
            <a:r>
              <a:rPr dirty="0" sz="3200" spc="-100">
                <a:solidFill>
                  <a:srgbClr val="0E4D79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0E4D79"/>
                </a:solidFill>
                <a:latin typeface="Calibri"/>
                <a:cs typeface="Calibri"/>
              </a:rPr>
              <a:t>status,</a:t>
            </a:r>
            <a:r>
              <a:rPr dirty="0" sz="3200" spc="-70">
                <a:solidFill>
                  <a:srgbClr val="0E4D79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E4D79"/>
                </a:solidFill>
                <a:latin typeface="Calibri"/>
                <a:cs typeface="Calibri"/>
              </a:rPr>
              <a:t>and</a:t>
            </a:r>
            <a:r>
              <a:rPr dirty="0" sz="3200" spc="-75">
                <a:solidFill>
                  <a:srgbClr val="0E4D79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E4D79"/>
                </a:solidFill>
                <a:latin typeface="Calibri"/>
                <a:cs typeface="Calibri"/>
              </a:rPr>
              <a:t>live</a:t>
            </a:r>
            <a:r>
              <a:rPr dirty="0" sz="3200" spc="-80">
                <a:solidFill>
                  <a:srgbClr val="0E4D79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E4D79"/>
                </a:solidFill>
                <a:latin typeface="Calibri"/>
                <a:cs typeface="Calibri"/>
              </a:rPr>
              <a:t>web</a:t>
            </a:r>
            <a:r>
              <a:rPr dirty="0" sz="3200" spc="-185">
                <a:solidFill>
                  <a:srgbClr val="0E4D79"/>
                </a:solidFill>
                <a:latin typeface="Calibri"/>
                <a:cs typeface="Calibri"/>
              </a:rPr>
              <a:t> </a:t>
            </a:r>
            <a:r>
              <a:rPr dirty="0" sz="3200" spc="-20">
                <a:solidFill>
                  <a:srgbClr val="0E4D79"/>
                </a:solidFill>
                <a:latin typeface="Calibri"/>
                <a:cs typeface="Calibri"/>
              </a:rPr>
              <a:t>chat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61" y="1067561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 h="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38100">
            <a:solidFill>
              <a:srgbClr val="8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5081" rIns="0" bIns="0" rtlCol="0" vert="horz">
            <a:spAutoFit/>
          </a:bodyPr>
          <a:lstStyle/>
          <a:p>
            <a:pPr marL="2164715">
              <a:lnSpc>
                <a:spcPct val="100000"/>
              </a:lnSpc>
              <a:spcBef>
                <a:spcPts val="95"/>
              </a:spcBef>
            </a:pPr>
            <a:r>
              <a:rPr dirty="0"/>
              <a:t>Manage</a:t>
            </a:r>
            <a:r>
              <a:rPr dirty="0" spc="-185"/>
              <a:t> </a:t>
            </a:r>
            <a:r>
              <a:rPr dirty="0" spc="-10"/>
              <a:t>Grants.gov</a:t>
            </a:r>
            <a:r>
              <a:rPr dirty="0" spc="-180"/>
              <a:t> </a:t>
            </a:r>
            <a:r>
              <a:rPr dirty="0" spc="-10"/>
              <a:t>Subscriptions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69007" y="1143000"/>
            <a:ext cx="8642603" cy="4571999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761" y="1048511"/>
            <a:ext cx="12192000" cy="5305425"/>
            <a:chOff x="761" y="1048511"/>
            <a:chExt cx="12192000" cy="530542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6760" y="1065275"/>
              <a:ext cx="9395459" cy="528827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93591" y="1897379"/>
              <a:ext cx="5004815" cy="134111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>
                <a:solidFill>
                  <a:srgbClr val="004D73"/>
                </a:solidFill>
              </a:rPr>
              <a:t>HHS</a:t>
            </a:r>
            <a:r>
              <a:rPr dirty="0" sz="5400" spc="-175">
                <a:solidFill>
                  <a:srgbClr val="004D73"/>
                </a:solidFill>
              </a:rPr>
              <a:t> </a:t>
            </a:r>
            <a:r>
              <a:rPr dirty="0" sz="5400">
                <a:solidFill>
                  <a:srgbClr val="004D73"/>
                </a:solidFill>
              </a:rPr>
              <a:t>Application</a:t>
            </a:r>
            <a:r>
              <a:rPr dirty="0" sz="5400" spc="-175">
                <a:solidFill>
                  <a:srgbClr val="004D73"/>
                </a:solidFill>
              </a:rPr>
              <a:t> </a:t>
            </a:r>
            <a:r>
              <a:rPr dirty="0" sz="5400" spc="-10">
                <a:solidFill>
                  <a:srgbClr val="004D73"/>
                </a:solidFill>
              </a:rPr>
              <a:t>Process</a:t>
            </a:r>
            <a:endParaRPr sz="5400"/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6" name="object 6" descr=""/>
          <p:cNvSpPr txBox="1"/>
          <p:nvPr/>
        </p:nvSpPr>
        <p:spPr>
          <a:xfrm>
            <a:off x="3976590" y="2041181"/>
            <a:ext cx="423735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b="1">
                <a:solidFill>
                  <a:srgbClr val="15527E"/>
                </a:solidFill>
                <a:latin typeface="Calibri"/>
                <a:cs typeface="Calibri"/>
              </a:rPr>
              <a:t>Where</a:t>
            </a:r>
            <a:r>
              <a:rPr dirty="0" sz="4800" spc="-40" b="1">
                <a:solidFill>
                  <a:srgbClr val="15527E"/>
                </a:solidFill>
                <a:latin typeface="Calibri"/>
                <a:cs typeface="Calibri"/>
              </a:rPr>
              <a:t> </a:t>
            </a:r>
            <a:r>
              <a:rPr dirty="0" sz="4800" b="1">
                <a:solidFill>
                  <a:srgbClr val="15527E"/>
                </a:solidFill>
                <a:latin typeface="Calibri"/>
                <a:cs typeface="Calibri"/>
              </a:rPr>
              <a:t>Do</a:t>
            </a:r>
            <a:r>
              <a:rPr dirty="0" sz="4800" spc="-35" b="1">
                <a:solidFill>
                  <a:srgbClr val="15527E"/>
                </a:solidFill>
                <a:latin typeface="Calibri"/>
                <a:cs typeface="Calibri"/>
              </a:rPr>
              <a:t> </a:t>
            </a:r>
            <a:r>
              <a:rPr dirty="0" sz="4800" b="1">
                <a:solidFill>
                  <a:srgbClr val="15527E"/>
                </a:solidFill>
                <a:latin typeface="Calibri"/>
                <a:cs typeface="Calibri"/>
              </a:rPr>
              <a:t>I</a:t>
            </a:r>
            <a:r>
              <a:rPr dirty="0" sz="4800" spc="-30" b="1">
                <a:solidFill>
                  <a:srgbClr val="15527E"/>
                </a:solidFill>
                <a:latin typeface="Calibri"/>
                <a:cs typeface="Calibri"/>
              </a:rPr>
              <a:t> </a:t>
            </a:r>
            <a:r>
              <a:rPr dirty="0" sz="4800" spc="-10" b="1">
                <a:solidFill>
                  <a:srgbClr val="15527E"/>
                </a:solidFill>
                <a:latin typeface="Calibri"/>
                <a:cs typeface="Calibri"/>
              </a:rPr>
              <a:t>Start</a:t>
            </a:r>
            <a:endParaRPr sz="4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61" y="1067561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 h="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38100">
            <a:solidFill>
              <a:srgbClr val="8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1425828" y="1425549"/>
            <a:ext cx="9860915" cy="3611245"/>
          </a:xfrm>
          <a:prstGeom prst="rect">
            <a:avLst/>
          </a:prstGeom>
        </p:spPr>
        <p:txBody>
          <a:bodyPr wrap="square" lIns="0" tIns="177165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395"/>
              </a:spcBef>
              <a:buClr>
                <a:srgbClr val="0E4D79"/>
              </a:buClr>
              <a:buFont typeface="Arial"/>
              <a:buChar char="•"/>
              <a:tabLst>
                <a:tab pos="354965" algn="l"/>
              </a:tabLst>
            </a:pPr>
            <a:r>
              <a:rPr dirty="0" sz="3200" spc="-10">
                <a:solidFill>
                  <a:srgbClr val="0E4D79"/>
                </a:solidFill>
                <a:latin typeface="Calibri"/>
                <a:cs typeface="Calibri"/>
              </a:rPr>
              <a:t>Grants.gov</a:t>
            </a:r>
            <a:r>
              <a:rPr dirty="0" sz="3200" spc="-10">
                <a:solidFill>
                  <a:srgbClr val="0F4D7A"/>
                </a:solidFill>
                <a:latin typeface="Calibri"/>
                <a:cs typeface="Calibri"/>
              </a:rPr>
              <a:t>:</a:t>
            </a:r>
            <a:r>
              <a:rPr dirty="0" sz="3200" spc="-16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u="sng" sz="32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http://www.grants.gov</a:t>
            </a:r>
            <a:endParaRPr sz="3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29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3200">
                <a:solidFill>
                  <a:srgbClr val="0E4D79"/>
                </a:solidFill>
                <a:latin typeface="Calibri"/>
                <a:cs typeface="Calibri"/>
              </a:rPr>
              <a:t>HRSA</a:t>
            </a:r>
            <a:r>
              <a:rPr dirty="0" sz="3200" spc="-90">
                <a:solidFill>
                  <a:srgbClr val="0E4D79"/>
                </a:solidFill>
                <a:latin typeface="Calibri"/>
                <a:cs typeface="Calibri"/>
              </a:rPr>
              <a:t> </a:t>
            </a:r>
            <a:r>
              <a:rPr dirty="0" sz="3200" spc="-70">
                <a:solidFill>
                  <a:srgbClr val="0E4D79"/>
                </a:solidFill>
                <a:latin typeface="Calibri"/>
                <a:cs typeface="Calibri"/>
              </a:rPr>
              <a:t>Website:</a:t>
            </a:r>
            <a:r>
              <a:rPr dirty="0" sz="3200" spc="-265">
                <a:solidFill>
                  <a:srgbClr val="0E4D79"/>
                </a:solidFill>
                <a:latin typeface="Calibri"/>
                <a:cs typeface="Calibri"/>
              </a:rPr>
              <a:t> </a:t>
            </a:r>
            <a:r>
              <a:rPr dirty="0" u="sng" sz="32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http://www.hrsa.gov/grants</a:t>
            </a:r>
            <a:endParaRPr sz="3200">
              <a:latin typeface="Calibri"/>
              <a:cs typeface="Calibri"/>
            </a:endParaRPr>
          </a:p>
          <a:p>
            <a:pPr marL="354965" marR="5080" indent="-342900">
              <a:lnSpc>
                <a:spcPct val="100000"/>
              </a:lnSpc>
              <a:spcBef>
                <a:spcPts val="129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3200" spc="-10">
                <a:solidFill>
                  <a:srgbClr val="0E4D79"/>
                </a:solidFill>
                <a:latin typeface="Calibri"/>
                <a:cs typeface="Calibri"/>
              </a:rPr>
              <a:t>Register</a:t>
            </a:r>
            <a:r>
              <a:rPr dirty="0" sz="3200" spc="-130">
                <a:solidFill>
                  <a:srgbClr val="0E4D79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E4D79"/>
                </a:solidFill>
                <a:latin typeface="Calibri"/>
                <a:cs typeface="Calibri"/>
              </a:rPr>
              <a:t>to</a:t>
            </a:r>
            <a:r>
              <a:rPr dirty="0" sz="3200" spc="-85">
                <a:solidFill>
                  <a:srgbClr val="0E4D79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E4D79"/>
                </a:solidFill>
                <a:latin typeface="Calibri"/>
                <a:cs typeface="Calibri"/>
              </a:rPr>
              <a:t>get</a:t>
            </a:r>
            <a:r>
              <a:rPr dirty="0" sz="3200" spc="-90">
                <a:solidFill>
                  <a:srgbClr val="0E4D79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E4D79"/>
                </a:solidFill>
                <a:latin typeface="Calibri"/>
                <a:cs typeface="Calibri"/>
              </a:rPr>
              <a:t>email</a:t>
            </a:r>
            <a:r>
              <a:rPr dirty="0" sz="3200" spc="-95">
                <a:solidFill>
                  <a:srgbClr val="0E4D79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0E4D79"/>
                </a:solidFill>
                <a:latin typeface="Calibri"/>
                <a:cs typeface="Calibri"/>
              </a:rPr>
              <a:t>notifications</a:t>
            </a:r>
            <a:r>
              <a:rPr dirty="0" sz="3200" spc="-60">
                <a:solidFill>
                  <a:srgbClr val="0E4D79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E4D79"/>
                </a:solidFill>
                <a:latin typeface="Calibri"/>
                <a:cs typeface="Calibri"/>
              </a:rPr>
              <a:t>when</a:t>
            </a:r>
            <a:r>
              <a:rPr dirty="0" sz="3200" spc="-114">
                <a:solidFill>
                  <a:srgbClr val="0E4D79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E4D79"/>
                </a:solidFill>
                <a:latin typeface="Calibri"/>
                <a:cs typeface="Calibri"/>
              </a:rPr>
              <a:t>opportunities</a:t>
            </a:r>
            <a:r>
              <a:rPr dirty="0" sz="3200" spc="-55">
                <a:solidFill>
                  <a:srgbClr val="0E4D79"/>
                </a:solidFill>
                <a:latin typeface="Calibri"/>
                <a:cs typeface="Calibri"/>
              </a:rPr>
              <a:t> </a:t>
            </a:r>
            <a:r>
              <a:rPr dirty="0" sz="3200" spc="-25">
                <a:solidFill>
                  <a:srgbClr val="0E4D79"/>
                </a:solidFill>
                <a:latin typeface="Calibri"/>
                <a:cs typeface="Calibri"/>
              </a:rPr>
              <a:t>are </a:t>
            </a:r>
            <a:r>
              <a:rPr dirty="0" sz="3200" spc="-10">
                <a:solidFill>
                  <a:srgbClr val="0E4D79"/>
                </a:solidFill>
                <a:latin typeface="Calibri"/>
                <a:cs typeface="Calibri"/>
              </a:rPr>
              <a:t>available</a:t>
            </a:r>
            <a:r>
              <a:rPr dirty="0" sz="3200" spc="-105">
                <a:solidFill>
                  <a:srgbClr val="0E4D79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E4D79"/>
                </a:solidFill>
                <a:latin typeface="Calibri"/>
                <a:cs typeface="Calibri"/>
              </a:rPr>
              <a:t>on</a:t>
            </a:r>
            <a:r>
              <a:rPr dirty="0" sz="3200" spc="-70">
                <a:solidFill>
                  <a:srgbClr val="0E4D79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0E4D79"/>
                </a:solidFill>
                <a:latin typeface="Calibri"/>
                <a:cs typeface="Calibri"/>
              </a:rPr>
              <a:t>Grants.gov:</a:t>
            </a:r>
            <a:endParaRPr sz="3200">
              <a:latin typeface="Calibri"/>
              <a:cs typeface="Calibri"/>
            </a:endParaRPr>
          </a:p>
          <a:p>
            <a:pPr lvl="1" marL="812165" marR="2037080" indent="-344170">
              <a:lnSpc>
                <a:spcPct val="100000"/>
              </a:lnSpc>
              <a:spcBef>
                <a:spcPts val="1310"/>
              </a:spcBef>
              <a:buClr>
                <a:srgbClr val="0F4D7A"/>
              </a:buClr>
              <a:buFont typeface="Arial"/>
              <a:buChar char="•"/>
              <a:tabLst>
                <a:tab pos="812165" algn="l"/>
              </a:tabLst>
            </a:pPr>
            <a:r>
              <a:rPr dirty="0" u="sng" sz="3200" spc="-25">
                <a:solidFill>
                  <a:srgbClr val="0562C1"/>
                </a:solidFill>
                <a:uFill>
                  <a:solidFill>
                    <a:srgbClr val="0461C1"/>
                  </a:solidFill>
                </a:uFill>
                <a:latin typeface="Calibri"/>
                <a:cs typeface="Calibri"/>
                <a:hlinkClick r:id="rId4"/>
              </a:rPr>
              <a:t>https://www.grants.gov/connect/manage-</a:t>
            </a:r>
            <a:r>
              <a:rPr dirty="0" sz="3200" spc="-25">
                <a:solidFill>
                  <a:srgbClr val="0562C1"/>
                </a:solidFill>
                <a:latin typeface="Calibri"/>
                <a:cs typeface="Calibri"/>
              </a:rPr>
              <a:t> </a:t>
            </a:r>
            <a:r>
              <a:rPr dirty="0" u="sng" sz="3200" spc="-10">
                <a:solidFill>
                  <a:srgbClr val="0562C1"/>
                </a:solidFill>
                <a:uFill>
                  <a:solidFill>
                    <a:srgbClr val="0461C1"/>
                  </a:solidFill>
                </a:uFill>
                <a:latin typeface="Calibri"/>
                <a:cs typeface="Calibri"/>
                <a:hlinkClick r:id="rId4"/>
              </a:rPr>
              <a:t>subscriptions/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70693" rIns="0" bIns="0" rtlCol="0" vert="horz">
            <a:spAutoFit/>
          </a:bodyPr>
          <a:lstStyle/>
          <a:p>
            <a:pPr marL="836294">
              <a:lnSpc>
                <a:spcPct val="100000"/>
              </a:lnSpc>
              <a:spcBef>
                <a:spcPts val="95"/>
              </a:spcBef>
            </a:pPr>
            <a:r>
              <a:rPr dirty="0" spc="-10">
                <a:solidFill>
                  <a:srgbClr val="004D73"/>
                </a:solidFill>
              </a:rPr>
              <a:t>Where</a:t>
            </a:r>
            <a:r>
              <a:rPr dirty="0" spc="-140">
                <a:solidFill>
                  <a:srgbClr val="004D73"/>
                </a:solidFill>
              </a:rPr>
              <a:t> </a:t>
            </a:r>
            <a:r>
              <a:rPr dirty="0">
                <a:solidFill>
                  <a:srgbClr val="004D73"/>
                </a:solidFill>
              </a:rPr>
              <a:t>to</a:t>
            </a:r>
            <a:r>
              <a:rPr dirty="0" spc="-120">
                <a:solidFill>
                  <a:srgbClr val="004D73"/>
                </a:solidFill>
              </a:rPr>
              <a:t> </a:t>
            </a:r>
            <a:r>
              <a:rPr dirty="0">
                <a:solidFill>
                  <a:srgbClr val="004D73"/>
                </a:solidFill>
              </a:rPr>
              <a:t>Find</a:t>
            </a:r>
            <a:r>
              <a:rPr dirty="0" spc="-114">
                <a:solidFill>
                  <a:srgbClr val="004D73"/>
                </a:solidFill>
              </a:rPr>
              <a:t> </a:t>
            </a:r>
            <a:r>
              <a:rPr dirty="0">
                <a:solidFill>
                  <a:srgbClr val="004D73"/>
                </a:solidFill>
              </a:rPr>
              <a:t>Notice</a:t>
            </a:r>
            <a:r>
              <a:rPr dirty="0" spc="-114">
                <a:solidFill>
                  <a:srgbClr val="004D73"/>
                </a:solidFill>
              </a:rPr>
              <a:t> </a:t>
            </a:r>
            <a:r>
              <a:rPr dirty="0">
                <a:solidFill>
                  <a:srgbClr val="004D73"/>
                </a:solidFill>
              </a:rPr>
              <a:t>of</a:t>
            </a:r>
            <a:r>
              <a:rPr dirty="0" spc="-110">
                <a:solidFill>
                  <a:srgbClr val="004D73"/>
                </a:solidFill>
              </a:rPr>
              <a:t> </a:t>
            </a:r>
            <a:r>
              <a:rPr dirty="0">
                <a:solidFill>
                  <a:srgbClr val="004D73"/>
                </a:solidFill>
              </a:rPr>
              <a:t>Funding</a:t>
            </a:r>
            <a:r>
              <a:rPr dirty="0" spc="-130">
                <a:solidFill>
                  <a:srgbClr val="004D73"/>
                </a:solidFill>
              </a:rPr>
              <a:t> </a:t>
            </a:r>
            <a:r>
              <a:rPr dirty="0" spc="-10">
                <a:solidFill>
                  <a:srgbClr val="004D73"/>
                </a:solidFill>
              </a:rPr>
              <a:t>Opportunities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225296" y="2398776"/>
            <a:ext cx="8365490" cy="1203960"/>
            <a:chOff x="1225296" y="2398776"/>
            <a:chExt cx="8365490" cy="120396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25296" y="2398776"/>
              <a:ext cx="8365235" cy="1118615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39240" y="3282697"/>
              <a:ext cx="292607" cy="32003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26539" y="2515617"/>
            <a:ext cx="8966200" cy="118681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b="0">
                <a:latin typeface="Calibri Light"/>
                <a:cs typeface="Calibri Light"/>
              </a:rPr>
              <a:t>The</a:t>
            </a:r>
            <a:r>
              <a:rPr dirty="0" spc="-165" b="0">
                <a:latin typeface="Calibri Light"/>
                <a:cs typeface="Calibri Light"/>
              </a:rPr>
              <a:t> </a:t>
            </a:r>
            <a:r>
              <a:rPr dirty="0" spc="-40" b="0">
                <a:latin typeface="Calibri Light"/>
                <a:cs typeface="Calibri Light"/>
              </a:rPr>
              <a:t>Federal</a:t>
            </a:r>
            <a:r>
              <a:rPr dirty="0" spc="-160" b="0">
                <a:latin typeface="Calibri Light"/>
                <a:cs typeface="Calibri Light"/>
              </a:rPr>
              <a:t> </a:t>
            </a:r>
            <a:r>
              <a:rPr dirty="0" spc="-35" b="0">
                <a:latin typeface="Calibri Light"/>
                <a:cs typeface="Calibri Light"/>
              </a:rPr>
              <a:t>Grant</a:t>
            </a:r>
            <a:r>
              <a:rPr dirty="0" spc="-160" b="0">
                <a:latin typeface="Calibri Light"/>
                <a:cs typeface="Calibri Light"/>
              </a:rPr>
              <a:t> </a:t>
            </a:r>
            <a:r>
              <a:rPr dirty="0" spc="-40" b="0">
                <a:latin typeface="Calibri Light"/>
                <a:cs typeface="Calibri Light"/>
              </a:rPr>
              <a:t>Application</a:t>
            </a:r>
            <a:r>
              <a:rPr dirty="0" spc="-185" b="0">
                <a:latin typeface="Calibri Light"/>
                <a:cs typeface="Calibri Light"/>
              </a:rPr>
              <a:t> </a:t>
            </a:r>
            <a:r>
              <a:rPr dirty="0" spc="-10" b="0">
                <a:latin typeface="Calibri Light"/>
                <a:cs typeface="Calibri Light"/>
              </a:rPr>
              <a:t>Process:</a:t>
            </a:r>
          </a:p>
          <a:p>
            <a:pPr marL="583565">
              <a:lnSpc>
                <a:spcPct val="100000"/>
              </a:lnSpc>
              <a:spcBef>
                <a:spcPts val="25"/>
              </a:spcBef>
            </a:pPr>
            <a:r>
              <a:rPr dirty="0" sz="3600"/>
              <a:t>NOTICE</a:t>
            </a:r>
            <a:r>
              <a:rPr dirty="0" sz="3600" spc="-130"/>
              <a:t> </a:t>
            </a:r>
            <a:r>
              <a:rPr dirty="0" sz="3600"/>
              <a:t>OF</a:t>
            </a:r>
            <a:r>
              <a:rPr dirty="0" sz="3600" spc="-125"/>
              <a:t> </a:t>
            </a:r>
            <a:r>
              <a:rPr dirty="0" sz="3600"/>
              <a:t>FUNDING</a:t>
            </a:r>
            <a:r>
              <a:rPr dirty="0" sz="3600" spc="-125"/>
              <a:t> </a:t>
            </a:r>
            <a:r>
              <a:rPr dirty="0" sz="3600"/>
              <a:t>OPPORTUNITY</a:t>
            </a:r>
            <a:r>
              <a:rPr dirty="0" sz="3600" spc="-125"/>
              <a:t> </a:t>
            </a:r>
            <a:r>
              <a:rPr dirty="0" sz="3600" spc="-10"/>
              <a:t>(NOFO)</a:t>
            </a:r>
            <a:endParaRPr sz="3600"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05800" y="504872"/>
            <a:ext cx="2382011" cy="1877139"/>
          </a:xfrm>
          <a:prstGeom prst="rect">
            <a:avLst/>
          </a:prstGeom>
        </p:spPr>
      </p:pic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61" y="1067561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 h="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38100">
            <a:solidFill>
              <a:srgbClr val="8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84462" rIns="0" bIns="0" rtlCol="0" vert="horz">
            <a:spAutoFit/>
          </a:bodyPr>
          <a:lstStyle/>
          <a:p>
            <a:pPr marL="1053465">
              <a:lnSpc>
                <a:spcPct val="100000"/>
              </a:lnSpc>
              <a:spcBef>
                <a:spcPts val="95"/>
              </a:spcBef>
            </a:pPr>
            <a:r>
              <a:rPr dirty="0"/>
              <a:t>Notice</a:t>
            </a:r>
            <a:r>
              <a:rPr dirty="0" spc="-105"/>
              <a:t> </a:t>
            </a:r>
            <a:r>
              <a:rPr dirty="0"/>
              <a:t>of</a:t>
            </a:r>
            <a:r>
              <a:rPr dirty="0" spc="-125"/>
              <a:t> </a:t>
            </a:r>
            <a:r>
              <a:rPr dirty="0"/>
              <a:t>Funding</a:t>
            </a:r>
            <a:r>
              <a:rPr dirty="0" spc="-114"/>
              <a:t> </a:t>
            </a:r>
            <a:r>
              <a:rPr dirty="0"/>
              <a:t>Opportunity</a:t>
            </a:r>
            <a:r>
              <a:rPr dirty="0" spc="-95"/>
              <a:t> </a:t>
            </a:r>
            <a:r>
              <a:rPr dirty="0" spc="-10"/>
              <a:t>(NOFO)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916939" y="1375346"/>
            <a:ext cx="5463540" cy="2906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60045" marR="5080" indent="-347980">
              <a:lnSpc>
                <a:spcPct val="100000"/>
              </a:lnSpc>
              <a:spcBef>
                <a:spcPts val="105"/>
              </a:spcBef>
              <a:buSzPct val="125000"/>
              <a:buFont typeface="Arial"/>
              <a:buChar char="•"/>
              <a:tabLst>
                <a:tab pos="360045" algn="l"/>
              </a:tabLst>
            </a:pPr>
            <a:r>
              <a:rPr dirty="0" sz="2600">
                <a:solidFill>
                  <a:srgbClr val="0F4D7A"/>
                </a:solidFill>
                <a:latin typeface="Calibri"/>
                <a:cs typeface="Calibri"/>
              </a:rPr>
              <a:t>Explains</a:t>
            </a:r>
            <a:r>
              <a:rPr dirty="0" sz="2600" spc="-6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0F4D7A"/>
                </a:solidFill>
                <a:latin typeface="Calibri"/>
                <a:cs typeface="Calibri"/>
              </a:rPr>
              <a:t>available</a:t>
            </a:r>
            <a:r>
              <a:rPr dirty="0" sz="2600" spc="-6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0F4D7A"/>
                </a:solidFill>
                <a:latin typeface="Calibri"/>
                <a:cs typeface="Calibri"/>
              </a:rPr>
              <a:t>funding, application,</a:t>
            </a:r>
            <a:r>
              <a:rPr dirty="0" sz="2600" spc="-6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F4D7A"/>
                </a:solidFill>
                <a:latin typeface="Calibri"/>
                <a:cs typeface="Calibri"/>
              </a:rPr>
              <a:t>and</a:t>
            </a:r>
            <a:r>
              <a:rPr dirty="0" sz="2600" spc="-4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F4D7A"/>
                </a:solidFill>
                <a:latin typeface="Calibri"/>
                <a:cs typeface="Calibri"/>
              </a:rPr>
              <a:t>eligibility</a:t>
            </a:r>
            <a:r>
              <a:rPr dirty="0" sz="2600" spc="-7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0F4D7A"/>
                </a:solidFill>
                <a:latin typeface="Calibri"/>
                <a:cs typeface="Calibri"/>
              </a:rPr>
              <a:t>information</a:t>
            </a:r>
            <a:endParaRPr sz="2600">
              <a:latin typeface="Calibri"/>
              <a:cs typeface="Calibri"/>
            </a:endParaRPr>
          </a:p>
          <a:p>
            <a:pPr marL="360045" marR="83820" indent="-347980">
              <a:lnSpc>
                <a:spcPct val="100000"/>
              </a:lnSpc>
              <a:spcBef>
                <a:spcPts val="2640"/>
              </a:spcBef>
              <a:buSzPct val="125000"/>
              <a:buFont typeface="Arial"/>
              <a:buChar char="•"/>
              <a:tabLst>
                <a:tab pos="360045" algn="l"/>
              </a:tabLst>
            </a:pPr>
            <a:r>
              <a:rPr dirty="0" sz="2600">
                <a:solidFill>
                  <a:srgbClr val="0F4D7A"/>
                </a:solidFill>
                <a:latin typeface="Calibri"/>
                <a:cs typeface="Calibri"/>
              </a:rPr>
              <a:t>Contains</a:t>
            </a:r>
            <a:r>
              <a:rPr dirty="0" sz="2600" spc="-114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0F4D7A"/>
                </a:solidFill>
                <a:latin typeface="Calibri"/>
                <a:cs typeface="Calibri"/>
              </a:rPr>
              <a:t>information</a:t>
            </a:r>
            <a:r>
              <a:rPr dirty="0" sz="2600" spc="-10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F4D7A"/>
                </a:solidFill>
                <a:latin typeface="Calibri"/>
                <a:cs typeface="Calibri"/>
              </a:rPr>
              <a:t>applicants</a:t>
            </a:r>
            <a:r>
              <a:rPr dirty="0" sz="2600" spc="-12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600" spc="-20">
                <a:solidFill>
                  <a:srgbClr val="0F4D7A"/>
                </a:solidFill>
                <a:latin typeface="Calibri"/>
                <a:cs typeface="Calibri"/>
              </a:rPr>
              <a:t>need </a:t>
            </a:r>
            <a:r>
              <a:rPr dirty="0" sz="2600">
                <a:solidFill>
                  <a:srgbClr val="0F4D7A"/>
                </a:solidFill>
                <a:latin typeface="Calibri"/>
                <a:cs typeface="Calibri"/>
              </a:rPr>
              <a:t>to</a:t>
            </a:r>
            <a:r>
              <a:rPr dirty="0" sz="2600" spc="-6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F4D7A"/>
                </a:solidFill>
                <a:latin typeface="Calibri"/>
                <a:cs typeface="Calibri"/>
              </a:rPr>
              <a:t>know</a:t>
            </a:r>
            <a:r>
              <a:rPr dirty="0" sz="2600" spc="-4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F4D7A"/>
                </a:solidFill>
                <a:latin typeface="Calibri"/>
                <a:cs typeface="Calibri"/>
              </a:rPr>
              <a:t>to</a:t>
            </a:r>
            <a:r>
              <a:rPr dirty="0" sz="2600" spc="-5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F4D7A"/>
                </a:solidFill>
                <a:latin typeface="Calibri"/>
                <a:cs typeface="Calibri"/>
              </a:rPr>
              <a:t>apply</a:t>
            </a:r>
            <a:r>
              <a:rPr dirty="0" sz="2600" spc="-6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F4D7A"/>
                </a:solidFill>
                <a:latin typeface="Calibri"/>
                <a:cs typeface="Calibri"/>
              </a:rPr>
              <a:t>for</a:t>
            </a:r>
            <a:r>
              <a:rPr dirty="0" sz="2600" spc="-4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0F4D7A"/>
                </a:solidFill>
                <a:latin typeface="Calibri"/>
                <a:cs typeface="Calibri"/>
              </a:rPr>
              <a:t>funding</a:t>
            </a:r>
            <a:endParaRPr sz="2600">
              <a:latin typeface="Calibri"/>
              <a:cs typeface="Calibri"/>
            </a:endParaRPr>
          </a:p>
          <a:p>
            <a:pPr marL="360045" marR="50800" indent="-347980">
              <a:lnSpc>
                <a:spcPct val="100000"/>
              </a:lnSpc>
              <a:spcBef>
                <a:spcPts val="1320"/>
              </a:spcBef>
              <a:buSzPct val="125000"/>
              <a:buFont typeface="Arial"/>
              <a:buChar char="•"/>
              <a:tabLst>
                <a:tab pos="360045" algn="l"/>
              </a:tabLst>
            </a:pPr>
            <a:r>
              <a:rPr dirty="0" sz="2600">
                <a:solidFill>
                  <a:srgbClr val="0F4D7A"/>
                </a:solidFill>
                <a:latin typeface="Calibri"/>
                <a:cs typeface="Calibri"/>
              </a:rPr>
              <a:t>Includes</a:t>
            </a:r>
            <a:r>
              <a:rPr dirty="0" sz="2600" spc="-12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F4D7A"/>
                </a:solidFill>
                <a:latin typeface="Calibri"/>
                <a:cs typeface="Calibri"/>
              </a:rPr>
              <a:t>program</a:t>
            </a:r>
            <a:r>
              <a:rPr dirty="0" sz="2600" spc="-9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600" spc="-25">
                <a:solidFill>
                  <a:srgbClr val="0F4D7A"/>
                </a:solidFill>
                <a:latin typeface="Calibri"/>
                <a:cs typeface="Calibri"/>
              </a:rPr>
              <a:t>history,</a:t>
            </a:r>
            <a:r>
              <a:rPr dirty="0" sz="2600" spc="-9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0F4D7A"/>
                </a:solidFill>
                <a:latin typeface="Calibri"/>
                <a:cs typeface="Calibri"/>
              </a:rPr>
              <a:t>regulations, </a:t>
            </a:r>
            <a:r>
              <a:rPr dirty="0" sz="2600">
                <a:solidFill>
                  <a:srgbClr val="0F4D7A"/>
                </a:solidFill>
                <a:latin typeface="Calibri"/>
                <a:cs typeface="Calibri"/>
              </a:rPr>
              <a:t>and</a:t>
            </a:r>
            <a:r>
              <a:rPr dirty="0" sz="2600" spc="-6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0F4D7A"/>
                </a:solidFill>
                <a:latin typeface="Calibri"/>
                <a:cs typeface="Calibri"/>
              </a:rPr>
              <a:t>contact</a:t>
            </a:r>
            <a:r>
              <a:rPr dirty="0" sz="2600" spc="-5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0F4D7A"/>
                </a:solidFill>
                <a:latin typeface="Calibri"/>
                <a:cs typeface="Calibri"/>
              </a:rPr>
              <a:t>information</a:t>
            </a:r>
            <a:endParaRPr sz="2600">
              <a:latin typeface="Calibri"/>
              <a:cs typeface="Calibri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7447153" y="1154557"/>
            <a:ext cx="3649979" cy="4549140"/>
            <a:chOff x="7447153" y="1154557"/>
            <a:chExt cx="3649979" cy="4549140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63028" y="1170432"/>
              <a:ext cx="3617975" cy="4437887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7455090" y="1162494"/>
              <a:ext cx="3634104" cy="4533265"/>
            </a:xfrm>
            <a:custGeom>
              <a:avLst/>
              <a:gdLst/>
              <a:ahLst/>
              <a:cxnLst/>
              <a:rect l="l" t="t" r="r" b="b"/>
              <a:pathLst>
                <a:path w="3634104" h="4533265">
                  <a:moveTo>
                    <a:pt x="0" y="0"/>
                  </a:moveTo>
                  <a:lnTo>
                    <a:pt x="3633851" y="0"/>
                  </a:lnTo>
                  <a:lnTo>
                    <a:pt x="3633851" y="4533011"/>
                  </a:lnTo>
                  <a:lnTo>
                    <a:pt x="0" y="4533011"/>
                  </a:lnTo>
                  <a:lnTo>
                    <a:pt x="0" y="0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45567" rIns="0" bIns="0" rtlCol="0" vert="horz">
            <a:spAutoFit/>
          </a:bodyPr>
          <a:lstStyle/>
          <a:p>
            <a:pPr marL="520065">
              <a:lnSpc>
                <a:spcPct val="100000"/>
              </a:lnSpc>
              <a:spcBef>
                <a:spcPts val="100"/>
              </a:spcBef>
            </a:pPr>
            <a:r>
              <a:rPr dirty="0" sz="3600" spc="-10"/>
              <a:t>What’s</a:t>
            </a:r>
            <a:r>
              <a:rPr dirty="0" sz="3600" spc="-80"/>
              <a:t> </a:t>
            </a:r>
            <a:r>
              <a:rPr dirty="0" sz="3600"/>
              <a:t>in</a:t>
            </a:r>
            <a:r>
              <a:rPr dirty="0" sz="3600" spc="-70"/>
              <a:t> </a:t>
            </a:r>
            <a:r>
              <a:rPr dirty="0" sz="3600"/>
              <a:t>A</a:t>
            </a:r>
            <a:r>
              <a:rPr dirty="0" sz="3600" spc="-80"/>
              <a:t> </a:t>
            </a:r>
            <a:r>
              <a:rPr dirty="0" sz="3600"/>
              <a:t>Notice</a:t>
            </a:r>
            <a:r>
              <a:rPr dirty="0" sz="3600" spc="-80"/>
              <a:t> </a:t>
            </a:r>
            <a:r>
              <a:rPr dirty="0" sz="3600"/>
              <a:t>of</a:t>
            </a:r>
            <a:r>
              <a:rPr dirty="0" sz="3600" spc="-85"/>
              <a:t> </a:t>
            </a:r>
            <a:r>
              <a:rPr dirty="0" sz="3600"/>
              <a:t>Funding</a:t>
            </a:r>
            <a:r>
              <a:rPr dirty="0" sz="3600" spc="-65"/>
              <a:t> </a:t>
            </a:r>
            <a:r>
              <a:rPr dirty="0" sz="3600"/>
              <a:t>Opportunity</a:t>
            </a:r>
            <a:r>
              <a:rPr dirty="0" sz="3600" spc="-75"/>
              <a:t> </a:t>
            </a:r>
            <a:r>
              <a:rPr dirty="0" sz="3600" spc="-10"/>
              <a:t>(NOFO)?</a:t>
            </a:r>
            <a:endParaRPr sz="3600"/>
          </a:p>
        </p:txBody>
      </p:sp>
      <p:grpSp>
        <p:nvGrpSpPr>
          <p:cNvPr id="3" name="object 3" descr=""/>
          <p:cNvGrpSpPr/>
          <p:nvPr/>
        </p:nvGrpSpPr>
        <p:grpSpPr>
          <a:xfrm>
            <a:off x="556259" y="1319783"/>
            <a:ext cx="2199640" cy="3709670"/>
            <a:chOff x="556259" y="1319783"/>
            <a:chExt cx="2199640" cy="370967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6259" y="1319783"/>
              <a:ext cx="597395" cy="783335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4211" y="1394460"/>
              <a:ext cx="1571243" cy="679703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6259" y="2051303"/>
              <a:ext cx="597395" cy="783335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4211" y="2125979"/>
              <a:ext cx="1722119" cy="679703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6259" y="2417064"/>
              <a:ext cx="597395" cy="783335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4211" y="2491740"/>
              <a:ext cx="1802891" cy="679703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6259" y="2782823"/>
              <a:ext cx="597395" cy="783335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4211" y="2857500"/>
              <a:ext cx="1812035" cy="679703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6259" y="3514344"/>
              <a:ext cx="597395" cy="783335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34211" y="3589020"/>
              <a:ext cx="1731263" cy="679703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6259" y="4245864"/>
              <a:ext cx="597395" cy="783335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34211" y="4320539"/>
              <a:ext cx="1821179" cy="679703"/>
            </a:xfrm>
            <a:prstGeom prst="rect">
              <a:avLst/>
            </a:prstGeom>
          </p:spPr>
        </p:pic>
      </p:grpSp>
      <p:sp>
        <p:nvSpPr>
          <p:cNvPr id="16" name="object 16" descr="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60045" marR="1397635" indent="-347980">
              <a:lnSpc>
                <a:spcPct val="100000"/>
              </a:lnSpc>
              <a:spcBef>
                <a:spcPts val="100"/>
              </a:spcBef>
              <a:buSzPct val="125000"/>
              <a:buFont typeface="Arial"/>
              <a:buChar char="•"/>
              <a:tabLst>
                <a:tab pos="360045" algn="l"/>
                <a:tab pos="1663064" algn="l"/>
              </a:tabLst>
            </a:pPr>
            <a:r>
              <a:rPr dirty="0" b="1">
                <a:latin typeface="Calibri"/>
                <a:cs typeface="Calibri"/>
              </a:rPr>
              <a:t>Section</a:t>
            </a:r>
            <a:r>
              <a:rPr dirty="0" spc="-55" b="1">
                <a:latin typeface="Calibri"/>
                <a:cs typeface="Calibri"/>
              </a:rPr>
              <a:t> </a:t>
            </a:r>
            <a:r>
              <a:rPr dirty="0" spc="-25" b="1">
                <a:latin typeface="Calibri"/>
                <a:cs typeface="Calibri"/>
              </a:rPr>
              <a:t>I:</a:t>
            </a:r>
            <a:r>
              <a:rPr dirty="0" b="1">
                <a:latin typeface="Calibri"/>
                <a:cs typeface="Calibri"/>
              </a:rPr>
              <a:t>	</a:t>
            </a:r>
            <a:r>
              <a:rPr dirty="0" spc="-10"/>
              <a:t>Program</a:t>
            </a:r>
            <a:r>
              <a:rPr dirty="0" spc="-75"/>
              <a:t> </a:t>
            </a:r>
            <a:r>
              <a:rPr dirty="0" spc="-10"/>
              <a:t>Funding </a:t>
            </a:r>
            <a:r>
              <a:rPr dirty="0"/>
              <a:t>Opportunity</a:t>
            </a:r>
            <a:r>
              <a:rPr dirty="0" spc="-55"/>
              <a:t> </a:t>
            </a:r>
            <a:r>
              <a:rPr dirty="0" spc="-10"/>
              <a:t>Description</a:t>
            </a:r>
          </a:p>
          <a:p>
            <a:pPr marL="360045" indent="-347345">
              <a:lnSpc>
                <a:spcPct val="100000"/>
              </a:lnSpc>
              <a:buSzPct val="125000"/>
              <a:buFont typeface="Arial"/>
              <a:buChar char="•"/>
              <a:tabLst>
                <a:tab pos="360045" algn="l"/>
              </a:tabLst>
            </a:pPr>
            <a:r>
              <a:rPr dirty="0" b="1">
                <a:latin typeface="Calibri"/>
                <a:cs typeface="Calibri"/>
              </a:rPr>
              <a:t>Section</a:t>
            </a:r>
            <a:r>
              <a:rPr dirty="0" spc="-70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II:</a:t>
            </a:r>
            <a:r>
              <a:rPr dirty="0" spc="-40" b="1">
                <a:latin typeface="Calibri"/>
                <a:cs typeface="Calibri"/>
              </a:rPr>
              <a:t> </a:t>
            </a:r>
            <a:r>
              <a:rPr dirty="0"/>
              <a:t>Award</a:t>
            </a:r>
            <a:r>
              <a:rPr dirty="0" spc="-70"/>
              <a:t> </a:t>
            </a:r>
            <a:r>
              <a:rPr dirty="0" spc="-10"/>
              <a:t>Information</a:t>
            </a:r>
          </a:p>
          <a:p>
            <a:pPr marL="360045" indent="-347345">
              <a:lnSpc>
                <a:spcPct val="100000"/>
              </a:lnSpc>
              <a:buSzPct val="125000"/>
              <a:buFont typeface="Arial"/>
              <a:buChar char="•"/>
              <a:tabLst>
                <a:tab pos="360045" algn="l"/>
              </a:tabLst>
            </a:pPr>
            <a:r>
              <a:rPr dirty="0" b="1">
                <a:latin typeface="Calibri"/>
                <a:cs typeface="Calibri"/>
              </a:rPr>
              <a:t>Section</a:t>
            </a:r>
            <a:r>
              <a:rPr dirty="0" spc="-55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III:</a:t>
            </a:r>
            <a:r>
              <a:rPr dirty="0" spc="-30" b="1">
                <a:latin typeface="Calibri"/>
                <a:cs typeface="Calibri"/>
              </a:rPr>
              <a:t> </a:t>
            </a:r>
            <a:r>
              <a:rPr dirty="0"/>
              <a:t>Eligibility</a:t>
            </a:r>
            <a:r>
              <a:rPr dirty="0" spc="-60"/>
              <a:t> </a:t>
            </a:r>
            <a:r>
              <a:rPr dirty="0" spc="-10"/>
              <a:t>Information</a:t>
            </a:r>
          </a:p>
          <a:p>
            <a:pPr marL="360045" marR="5080" indent="-347980">
              <a:lnSpc>
                <a:spcPct val="100000"/>
              </a:lnSpc>
              <a:buSzPct val="125000"/>
              <a:buFont typeface="Arial"/>
              <a:buChar char="•"/>
              <a:tabLst>
                <a:tab pos="360045" algn="l"/>
              </a:tabLst>
            </a:pPr>
            <a:r>
              <a:rPr dirty="0" b="1">
                <a:latin typeface="Calibri"/>
                <a:cs typeface="Calibri"/>
              </a:rPr>
              <a:t>Section</a:t>
            </a:r>
            <a:r>
              <a:rPr dirty="0" spc="-70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IV:</a:t>
            </a:r>
            <a:r>
              <a:rPr dirty="0" spc="-50" b="1">
                <a:latin typeface="Calibri"/>
                <a:cs typeface="Calibri"/>
              </a:rPr>
              <a:t> </a:t>
            </a:r>
            <a:r>
              <a:rPr dirty="0" spc="-10"/>
              <a:t>Application</a:t>
            </a:r>
            <a:r>
              <a:rPr dirty="0" spc="-70"/>
              <a:t> </a:t>
            </a:r>
            <a:r>
              <a:rPr dirty="0"/>
              <a:t>and</a:t>
            </a:r>
            <a:r>
              <a:rPr dirty="0" spc="-50"/>
              <a:t> </a:t>
            </a:r>
            <a:r>
              <a:rPr dirty="0" spc="-10"/>
              <a:t>Submission Information</a:t>
            </a:r>
          </a:p>
          <a:p>
            <a:pPr marL="360045" marR="1134745" indent="-347980">
              <a:lnSpc>
                <a:spcPct val="100000"/>
              </a:lnSpc>
              <a:buSzPct val="125000"/>
              <a:buFont typeface="Arial"/>
              <a:buChar char="•"/>
              <a:tabLst>
                <a:tab pos="360045" algn="l"/>
              </a:tabLst>
            </a:pPr>
            <a:r>
              <a:rPr dirty="0" b="1">
                <a:latin typeface="Calibri"/>
                <a:cs typeface="Calibri"/>
              </a:rPr>
              <a:t>Section</a:t>
            </a:r>
            <a:r>
              <a:rPr dirty="0" spc="-70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V:</a:t>
            </a:r>
            <a:r>
              <a:rPr dirty="0" spc="-50" b="1">
                <a:latin typeface="Calibri"/>
                <a:cs typeface="Calibri"/>
              </a:rPr>
              <a:t> </a:t>
            </a:r>
            <a:r>
              <a:rPr dirty="0" spc="-10"/>
              <a:t>Application</a:t>
            </a:r>
            <a:r>
              <a:rPr dirty="0" spc="-70"/>
              <a:t> </a:t>
            </a:r>
            <a:r>
              <a:rPr dirty="0" spc="-10"/>
              <a:t>Review Information</a:t>
            </a:r>
          </a:p>
          <a:p>
            <a:pPr marL="360045" marR="697230" indent="-347980">
              <a:lnSpc>
                <a:spcPct val="100000"/>
              </a:lnSpc>
              <a:buSzPct val="125000"/>
              <a:buFont typeface="Arial"/>
              <a:buChar char="•"/>
              <a:tabLst>
                <a:tab pos="360045" algn="l"/>
              </a:tabLst>
            </a:pPr>
            <a:r>
              <a:rPr dirty="0" b="1">
                <a:latin typeface="Calibri"/>
                <a:cs typeface="Calibri"/>
              </a:rPr>
              <a:t>Section</a:t>
            </a:r>
            <a:r>
              <a:rPr dirty="0" spc="-75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VI:</a:t>
            </a:r>
            <a:r>
              <a:rPr dirty="0" spc="-50" b="1">
                <a:latin typeface="Calibri"/>
                <a:cs typeface="Calibri"/>
              </a:rPr>
              <a:t> </a:t>
            </a:r>
            <a:r>
              <a:rPr dirty="0"/>
              <a:t>Award</a:t>
            </a:r>
            <a:r>
              <a:rPr dirty="0" spc="-75"/>
              <a:t> </a:t>
            </a:r>
            <a:r>
              <a:rPr dirty="0" spc="-10"/>
              <a:t>Administration Information</a:t>
            </a:r>
          </a:p>
        </p:txBody>
      </p:sp>
      <p:grpSp>
        <p:nvGrpSpPr>
          <p:cNvPr id="17" name="object 17" descr=""/>
          <p:cNvGrpSpPr/>
          <p:nvPr/>
        </p:nvGrpSpPr>
        <p:grpSpPr>
          <a:xfrm>
            <a:off x="6063996" y="1470660"/>
            <a:ext cx="2199640" cy="1411605"/>
            <a:chOff x="6063996" y="1470660"/>
            <a:chExt cx="2199640" cy="1411605"/>
          </a:xfrm>
        </p:grpSpPr>
        <p:pic>
          <p:nvPicPr>
            <p:cNvPr id="18" name="object 1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63996" y="1485900"/>
              <a:ext cx="486155" cy="633983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80404" y="1470660"/>
              <a:ext cx="1748027" cy="679703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63996" y="1851660"/>
              <a:ext cx="486155" cy="633983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280404" y="1836420"/>
              <a:ext cx="1982723" cy="679703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63996" y="2217420"/>
              <a:ext cx="486155" cy="633983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280404" y="2202180"/>
              <a:ext cx="1808987" cy="679703"/>
            </a:xfrm>
            <a:prstGeom prst="rect">
              <a:avLst/>
            </a:prstGeom>
          </p:spPr>
        </p:pic>
      </p:grpSp>
      <p:grpSp>
        <p:nvGrpSpPr>
          <p:cNvPr id="24" name="object 24" descr=""/>
          <p:cNvGrpSpPr/>
          <p:nvPr/>
        </p:nvGrpSpPr>
        <p:grpSpPr>
          <a:xfrm>
            <a:off x="6063996" y="2933712"/>
            <a:ext cx="1981200" cy="680085"/>
            <a:chOff x="6063996" y="2933712"/>
            <a:chExt cx="1981200" cy="680085"/>
          </a:xfrm>
        </p:grpSpPr>
        <p:pic>
          <p:nvPicPr>
            <p:cNvPr id="25" name="object 2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63996" y="2948940"/>
              <a:ext cx="486155" cy="633983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280404" y="2933712"/>
              <a:ext cx="1764791" cy="679691"/>
            </a:xfrm>
            <a:prstGeom prst="rect">
              <a:avLst/>
            </a:prstGeom>
          </p:spPr>
        </p:pic>
      </p:grpSp>
      <p:sp>
        <p:nvSpPr>
          <p:cNvPr id="27" name="object 27" descr=""/>
          <p:cNvSpPr txBox="1"/>
          <p:nvPr/>
        </p:nvSpPr>
        <p:spPr>
          <a:xfrm>
            <a:off x="6229168" y="1537208"/>
            <a:ext cx="4650105" cy="1854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029" algn="l"/>
              </a:tabLst>
            </a:pPr>
            <a:r>
              <a:rPr dirty="0" sz="2400" b="1">
                <a:solidFill>
                  <a:srgbClr val="0F4D7A"/>
                </a:solidFill>
                <a:latin typeface="Calibri"/>
                <a:cs typeface="Calibri"/>
              </a:rPr>
              <a:t>Section</a:t>
            </a:r>
            <a:r>
              <a:rPr dirty="0" sz="2400" spc="-65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F4D7A"/>
                </a:solidFill>
                <a:latin typeface="Calibri"/>
                <a:cs typeface="Calibri"/>
              </a:rPr>
              <a:t>VII:</a:t>
            </a:r>
            <a:r>
              <a:rPr dirty="0" sz="2400" spc="-40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F4D7A"/>
                </a:solidFill>
                <a:latin typeface="Calibri"/>
                <a:cs typeface="Calibri"/>
              </a:rPr>
              <a:t>Agency</a:t>
            </a:r>
            <a:r>
              <a:rPr dirty="0" sz="2400" spc="-5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0F4D7A"/>
                </a:solidFill>
                <a:latin typeface="Calibri"/>
                <a:cs typeface="Calibri"/>
              </a:rPr>
              <a:t>Contacts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buFont typeface="Arial"/>
              <a:buChar char="•"/>
              <a:tabLst>
                <a:tab pos="240029" algn="l"/>
              </a:tabLst>
            </a:pPr>
            <a:r>
              <a:rPr dirty="0" sz="2400" b="1">
                <a:solidFill>
                  <a:srgbClr val="0F4D7A"/>
                </a:solidFill>
                <a:latin typeface="Calibri"/>
                <a:cs typeface="Calibri"/>
              </a:rPr>
              <a:t>Section</a:t>
            </a:r>
            <a:r>
              <a:rPr dirty="0" sz="2400" spc="-70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F4D7A"/>
                </a:solidFill>
                <a:latin typeface="Calibri"/>
                <a:cs typeface="Calibri"/>
              </a:rPr>
              <a:t>VIII:</a:t>
            </a:r>
            <a:r>
              <a:rPr dirty="0" sz="2400" spc="-30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F4D7A"/>
                </a:solidFill>
                <a:latin typeface="Calibri"/>
                <a:cs typeface="Calibri"/>
              </a:rPr>
              <a:t>Other</a:t>
            </a:r>
            <a:r>
              <a:rPr dirty="0" sz="2400" spc="-3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0F4D7A"/>
                </a:solidFill>
                <a:latin typeface="Calibri"/>
                <a:cs typeface="Calibri"/>
              </a:rPr>
              <a:t>Information</a:t>
            </a:r>
            <a:endParaRPr sz="2400">
              <a:latin typeface="Calibri"/>
              <a:cs typeface="Calibri"/>
            </a:endParaRPr>
          </a:p>
          <a:p>
            <a:pPr marL="240029" marR="5080" indent="-227329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dirty="0" sz="2400" b="1">
                <a:solidFill>
                  <a:srgbClr val="0F4D7A"/>
                </a:solidFill>
                <a:latin typeface="Calibri"/>
                <a:cs typeface="Calibri"/>
              </a:rPr>
              <a:t>Section</a:t>
            </a:r>
            <a:r>
              <a:rPr dirty="0" sz="2400" spc="-65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F4D7A"/>
                </a:solidFill>
                <a:latin typeface="Calibri"/>
                <a:cs typeface="Calibri"/>
              </a:rPr>
              <a:t>IX:</a:t>
            </a:r>
            <a:r>
              <a:rPr dirty="0" sz="2400" spc="-40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F4D7A"/>
                </a:solidFill>
                <a:latin typeface="Calibri"/>
                <a:cs typeface="Calibri"/>
              </a:rPr>
              <a:t>Tips</a:t>
            </a:r>
            <a:r>
              <a:rPr dirty="0" sz="2400" spc="-4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F4D7A"/>
                </a:solidFill>
                <a:latin typeface="Calibri"/>
                <a:cs typeface="Calibri"/>
              </a:rPr>
              <a:t>for</a:t>
            </a:r>
            <a:r>
              <a:rPr dirty="0" sz="2400" spc="-4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0F4D7A"/>
                </a:solidFill>
                <a:latin typeface="Calibri"/>
                <a:cs typeface="Calibri"/>
              </a:rPr>
              <a:t>Writing</a:t>
            </a:r>
            <a:r>
              <a:rPr dirty="0" sz="2400" spc="-6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F4D7A"/>
                </a:solidFill>
                <a:latin typeface="Calibri"/>
                <a:cs typeface="Calibri"/>
              </a:rPr>
              <a:t>a</a:t>
            </a:r>
            <a:r>
              <a:rPr dirty="0" sz="2400" spc="-4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0F4D7A"/>
                </a:solidFill>
                <a:latin typeface="Calibri"/>
                <a:cs typeface="Calibri"/>
              </a:rPr>
              <a:t>Strong 	Application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buFont typeface="Arial"/>
              <a:buChar char="•"/>
              <a:tabLst>
                <a:tab pos="240029" algn="l"/>
              </a:tabLst>
            </a:pPr>
            <a:r>
              <a:rPr dirty="0" sz="2400" b="1">
                <a:solidFill>
                  <a:srgbClr val="0F4D7A"/>
                </a:solidFill>
                <a:latin typeface="Calibri"/>
                <a:cs typeface="Calibri"/>
              </a:rPr>
              <a:t>Appendix:</a:t>
            </a:r>
            <a:r>
              <a:rPr dirty="0" sz="2400" spc="-75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0F4D7A"/>
                </a:solidFill>
                <a:latin typeface="Calibri"/>
                <a:cs typeface="Calibri"/>
              </a:rPr>
              <a:t>Budget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8" name="object 2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61" y="1067561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 h="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38100">
            <a:solidFill>
              <a:srgbClr val="8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08261" rIns="0" bIns="0" rtlCol="0" vert="horz">
            <a:spAutoFit/>
          </a:bodyPr>
          <a:lstStyle/>
          <a:p>
            <a:pPr marL="369824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Executive</a:t>
            </a:r>
            <a:r>
              <a:rPr dirty="0" spc="-204"/>
              <a:t> </a:t>
            </a:r>
            <a:r>
              <a:rPr dirty="0" spc="-10"/>
              <a:t>Summary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612140" y="1236794"/>
            <a:ext cx="3481704" cy="4688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64769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F4D7A"/>
                </a:solidFill>
                <a:latin typeface="Calibri"/>
                <a:cs typeface="Calibri"/>
              </a:rPr>
              <a:t>Serves</a:t>
            </a:r>
            <a:r>
              <a:rPr dirty="0" sz="1800" spc="-2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F4D7A"/>
                </a:solidFill>
                <a:latin typeface="Calibri"/>
                <a:cs typeface="Calibri"/>
              </a:rPr>
              <a:t>as</a:t>
            </a:r>
            <a:r>
              <a:rPr dirty="0" sz="1800" spc="-1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F4D7A"/>
                </a:solidFill>
                <a:latin typeface="Calibri"/>
                <a:cs typeface="Calibri"/>
              </a:rPr>
              <a:t>a</a:t>
            </a:r>
            <a:r>
              <a:rPr dirty="0" sz="1800" spc="-1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F4D7A"/>
                </a:solidFill>
                <a:latin typeface="Calibri"/>
                <a:cs typeface="Calibri"/>
              </a:rPr>
              <a:t>summary</a:t>
            </a:r>
            <a:r>
              <a:rPr dirty="0" sz="1800" spc="-2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F4D7A"/>
                </a:solidFill>
                <a:latin typeface="Calibri"/>
                <a:cs typeface="Calibri"/>
              </a:rPr>
              <a:t>to</a:t>
            </a:r>
            <a:r>
              <a:rPr dirty="0" sz="1800" spc="-1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F4D7A"/>
                </a:solidFill>
                <a:latin typeface="Calibri"/>
                <a:cs typeface="Calibri"/>
              </a:rPr>
              <a:t>potential </a:t>
            </a:r>
            <a:r>
              <a:rPr dirty="0" sz="1800">
                <a:solidFill>
                  <a:srgbClr val="0F4D7A"/>
                </a:solidFill>
                <a:latin typeface="Calibri"/>
                <a:cs typeface="Calibri"/>
              </a:rPr>
              <a:t>applicants</a:t>
            </a:r>
            <a:r>
              <a:rPr dirty="0" sz="1800" spc="-4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F4D7A"/>
                </a:solidFill>
                <a:latin typeface="Calibri"/>
                <a:cs typeface="Calibri"/>
              </a:rPr>
              <a:t>about</a:t>
            </a:r>
            <a:r>
              <a:rPr dirty="0" sz="1800" spc="-6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F4D7A"/>
                </a:solidFill>
                <a:latin typeface="Calibri"/>
                <a:cs typeface="Calibri"/>
              </a:rPr>
              <a:t>the</a:t>
            </a:r>
            <a:r>
              <a:rPr dirty="0" sz="1800" spc="-4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F4D7A"/>
                </a:solidFill>
                <a:latin typeface="Calibri"/>
                <a:cs typeface="Calibri"/>
              </a:rPr>
              <a:t>funding opportunity.</a:t>
            </a:r>
            <a:r>
              <a:rPr dirty="0" sz="1800" spc="-4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F4D7A"/>
                </a:solidFill>
                <a:latin typeface="Calibri"/>
                <a:cs typeface="Calibri"/>
              </a:rPr>
              <a:t>It</a:t>
            </a:r>
            <a:r>
              <a:rPr dirty="0" sz="1800" spc="-5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F4D7A"/>
                </a:solidFill>
                <a:latin typeface="Calibri"/>
                <a:cs typeface="Calibri"/>
              </a:rPr>
              <a:t>usually</a:t>
            </a:r>
            <a:r>
              <a:rPr dirty="0" sz="1800" spc="-5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F4D7A"/>
                </a:solidFill>
                <a:latin typeface="Calibri"/>
                <a:cs typeface="Calibri"/>
              </a:rPr>
              <a:t>comprises</a:t>
            </a:r>
            <a:r>
              <a:rPr dirty="0" sz="1800" spc="-5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0F4D7A"/>
                </a:solidFill>
                <a:latin typeface="Calibri"/>
                <a:cs typeface="Calibri"/>
              </a:rPr>
              <a:t>the </a:t>
            </a:r>
            <a:r>
              <a:rPr dirty="0" sz="1800" spc="-10">
                <a:solidFill>
                  <a:srgbClr val="0F4D7A"/>
                </a:solidFill>
                <a:latin typeface="Calibri"/>
                <a:cs typeface="Calibri"/>
              </a:rPr>
              <a:t>following: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2160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800">
                <a:solidFill>
                  <a:srgbClr val="0F4D7A"/>
                </a:solidFill>
                <a:latin typeface="Calibri"/>
                <a:cs typeface="Calibri"/>
              </a:rPr>
              <a:t>Name</a:t>
            </a:r>
            <a:r>
              <a:rPr dirty="0" sz="1800" spc="-3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F4D7A"/>
                </a:solidFill>
                <a:latin typeface="Calibri"/>
                <a:cs typeface="Calibri"/>
              </a:rPr>
              <a:t>of</a:t>
            </a:r>
            <a:r>
              <a:rPr dirty="0" sz="1800" spc="-3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F4D7A"/>
                </a:solidFill>
                <a:latin typeface="Calibri"/>
                <a:cs typeface="Calibri"/>
              </a:rPr>
              <a:t>Program/Title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dirty="0" sz="1800">
                <a:solidFill>
                  <a:srgbClr val="0F4D7A"/>
                </a:solidFill>
                <a:latin typeface="Calibri"/>
                <a:cs typeface="Calibri"/>
              </a:rPr>
              <a:t>Synopsis</a:t>
            </a:r>
            <a:r>
              <a:rPr dirty="0" sz="1800" spc="-4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F4D7A"/>
                </a:solidFill>
                <a:latin typeface="Calibri"/>
                <a:cs typeface="Calibri"/>
              </a:rPr>
              <a:t>of</a:t>
            </a:r>
            <a:r>
              <a:rPr dirty="0" sz="1800" spc="-5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F4D7A"/>
                </a:solidFill>
                <a:latin typeface="Calibri"/>
                <a:cs typeface="Calibri"/>
              </a:rPr>
              <a:t>Purpose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dirty="0" sz="1800">
                <a:solidFill>
                  <a:srgbClr val="0F4D7A"/>
                </a:solidFill>
                <a:latin typeface="Calibri"/>
                <a:cs typeface="Calibri"/>
              </a:rPr>
              <a:t>Funding</a:t>
            </a:r>
            <a:r>
              <a:rPr dirty="0" sz="1800" spc="-6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F4D7A"/>
                </a:solidFill>
                <a:latin typeface="Calibri"/>
                <a:cs typeface="Calibri"/>
              </a:rPr>
              <a:t>Opportunity</a:t>
            </a:r>
            <a:r>
              <a:rPr dirty="0" sz="1800" spc="-6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F4D7A"/>
                </a:solidFill>
                <a:latin typeface="Calibri"/>
                <a:cs typeface="Calibri"/>
              </a:rPr>
              <a:t>Number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dirty="0" sz="1800">
                <a:solidFill>
                  <a:srgbClr val="0F4D7A"/>
                </a:solidFill>
                <a:latin typeface="Calibri"/>
                <a:cs typeface="Calibri"/>
              </a:rPr>
              <a:t>Due</a:t>
            </a:r>
            <a:r>
              <a:rPr dirty="0" sz="1800" spc="-2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F4D7A"/>
                </a:solidFill>
                <a:latin typeface="Calibri"/>
                <a:cs typeface="Calibri"/>
              </a:rPr>
              <a:t>Dates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dirty="0" sz="1800">
                <a:solidFill>
                  <a:srgbClr val="0F4D7A"/>
                </a:solidFill>
                <a:latin typeface="Calibri"/>
                <a:cs typeface="Calibri"/>
              </a:rPr>
              <a:t>Available</a:t>
            </a:r>
            <a:r>
              <a:rPr dirty="0" sz="1800" spc="-9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F4D7A"/>
                </a:solidFill>
                <a:latin typeface="Calibri"/>
                <a:cs typeface="Calibri"/>
              </a:rPr>
              <a:t>Funding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dirty="0" sz="1800">
                <a:solidFill>
                  <a:srgbClr val="0F4D7A"/>
                </a:solidFill>
                <a:latin typeface="Calibri"/>
                <a:cs typeface="Calibri"/>
              </a:rPr>
              <a:t>Number</a:t>
            </a:r>
            <a:r>
              <a:rPr dirty="0" sz="1800" spc="-5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F4D7A"/>
                </a:solidFill>
                <a:latin typeface="Calibri"/>
                <a:cs typeface="Calibri"/>
              </a:rPr>
              <a:t>of</a:t>
            </a:r>
            <a:r>
              <a:rPr dirty="0" sz="1800" spc="-3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F4D7A"/>
                </a:solidFill>
                <a:latin typeface="Calibri"/>
                <a:cs typeface="Calibri"/>
              </a:rPr>
              <a:t>Awards/Type</a:t>
            </a:r>
            <a:r>
              <a:rPr dirty="0" sz="1800" spc="-4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F4D7A"/>
                </a:solidFill>
                <a:latin typeface="Calibri"/>
                <a:cs typeface="Calibri"/>
              </a:rPr>
              <a:t>of</a:t>
            </a:r>
            <a:r>
              <a:rPr dirty="0" sz="1800" spc="-4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0F4D7A"/>
                </a:solidFill>
                <a:latin typeface="Calibri"/>
                <a:cs typeface="Calibri"/>
              </a:rPr>
              <a:t>Award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dirty="0" sz="1800">
                <a:solidFill>
                  <a:srgbClr val="0F4D7A"/>
                </a:solidFill>
                <a:latin typeface="Calibri"/>
                <a:cs typeface="Calibri"/>
              </a:rPr>
              <a:t>Cost</a:t>
            </a:r>
            <a:r>
              <a:rPr dirty="0" sz="1800" spc="-7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F4D7A"/>
                </a:solidFill>
                <a:latin typeface="Calibri"/>
                <a:cs typeface="Calibri"/>
              </a:rPr>
              <a:t>Sharing/Match</a:t>
            </a:r>
            <a:r>
              <a:rPr dirty="0" sz="1800" spc="-5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F4D7A"/>
                </a:solidFill>
                <a:latin typeface="Calibri"/>
                <a:cs typeface="Calibri"/>
              </a:rPr>
              <a:t>Requirement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dirty="0" sz="1800">
                <a:solidFill>
                  <a:srgbClr val="0F4D7A"/>
                </a:solidFill>
                <a:latin typeface="Calibri"/>
                <a:cs typeface="Calibri"/>
              </a:rPr>
              <a:t>Project</a:t>
            </a:r>
            <a:r>
              <a:rPr dirty="0" sz="1800" spc="-7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F4D7A"/>
                </a:solidFill>
                <a:latin typeface="Calibri"/>
                <a:cs typeface="Calibri"/>
              </a:rPr>
              <a:t>Period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dirty="0" sz="1800">
                <a:solidFill>
                  <a:srgbClr val="0F4D7A"/>
                </a:solidFill>
                <a:latin typeface="Calibri"/>
                <a:cs typeface="Calibri"/>
              </a:rPr>
              <a:t>Project</a:t>
            </a:r>
            <a:r>
              <a:rPr dirty="0" sz="1800" spc="-7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F4D7A"/>
                </a:solidFill>
                <a:latin typeface="Calibri"/>
                <a:cs typeface="Calibri"/>
              </a:rPr>
              <a:t>Start</a:t>
            </a:r>
            <a:r>
              <a:rPr dirty="0" sz="1800" spc="-6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0F4D7A"/>
                </a:solidFill>
                <a:latin typeface="Calibri"/>
                <a:cs typeface="Calibri"/>
              </a:rPr>
              <a:t>Date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dirty="0" sz="1800">
                <a:solidFill>
                  <a:srgbClr val="0F4D7A"/>
                </a:solidFill>
                <a:latin typeface="Calibri"/>
                <a:cs typeface="Calibri"/>
              </a:rPr>
              <a:t>Eligible</a:t>
            </a:r>
            <a:r>
              <a:rPr dirty="0" sz="1800" spc="-5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F4D7A"/>
                </a:solidFill>
                <a:latin typeface="Calibri"/>
                <a:cs typeface="Calibri"/>
              </a:rPr>
              <a:t>Applicants</a:t>
            </a:r>
            <a:r>
              <a:rPr dirty="0" sz="1800" spc="-6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F4D7A"/>
                </a:solidFill>
                <a:latin typeface="Calibri"/>
                <a:cs typeface="Calibri"/>
              </a:rPr>
              <a:t>for</a:t>
            </a:r>
            <a:r>
              <a:rPr dirty="0" sz="1800" spc="-7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F4D7A"/>
                </a:solidFill>
                <a:latin typeface="Calibri"/>
                <a:cs typeface="Calibri"/>
              </a:rPr>
              <a:t>Funding</a:t>
            </a:r>
            <a:endParaRPr sz="1800">
              <a:latin typeface="Calibri"/>
              <a:cs typeface="Calibri"/>
            </a:endParaRPr>
          </a:p>
          <a:p>
            <a:pPr marL="299085" marR="168275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dirty="0" sz="1800">
                <a:solidFill>
                  <a:srgbClr val="0F4D7A"/>
                </a:solidFill>
                <a:latin typeface="Calibri"/>
                <a:cs typeface="Calibri"/>
              </a:rPr>
              <a:t>Link</a:t>
            </a:r>
            <a:r>
              <a:rPr dirty="0" sz="1800" spc="-4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F4D7A"/>
                </a:solidFill>
                <a:latin typeface="Calibri"/>
                <a:cs typeface="Calibri"/>
              </a:rPr>
              <a:t>to</a:t>
            </a:r>
            <a:r>
              <a:rPr dirty="0" sz="1800" spc="-5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F4D7A"/>
                </a:solidFill>
                <a:latin typeface="Calibri"/>
                <a:cs typeface="Calibri"/>
              </a:rPr>
              <a:t>SF-424</a:t>
            </a:r>
            <a:r>
              <a:rPr dirty="0" sz="1800" spc="-5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F4D7A"/>
                </a:solidFill>
                <a:latin typeface="Calibri"/>
                <a:cs typeface="Calibri"/>
              </a:rPr>
              <a:t>Application</a:t>
            </a:r>
            <a:r>
              <a:rPr dirty="0" sz="1800" spc="-3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0F4D7A"/>
                </a:solidFill>
                <a:latin typeface="Calibri"/>
                <a:cs typeface="Calibri"/>
              </a:rPr>
              <a:t>Guide </a:t>
            </a:r>
            <a:r>
              <a:rPr dirty="0" sz="1800">
                <a:solidFill>
                  <a:srgbClr val="0F4D7A"/>
                </a:solidFill>
                <a:latin typeface="Calibri"/>
                <a:cs typeface="Calibri"/>
              </a:rPr>
              <a:t>(See</a:t>
            </a:r>
            <a:r>
              <a:rPr dirty="0" sz="1800" spc="-2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F4D7A"/>
                </a:solidFill>
                <a:latin typeface="Calibri"/>
                <a:cs typeface="Calibri"/>
              </a:rPr>
              <a:t>Glossary</a:t>
            </a:r>
            <a:r>
              <a:rPr dirty="0" sz="1800" spc="-3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F4D7A"/>
                </a:solidFill>
                <a:latin typeface="Calibri"/>
                <a:cs typeface="Calibri"/>
              </a:rPr>
              <a:t>of</a:t>
            </a:r>
            <a:r>
              <a:rPr dirty="0" sz="1800" spc="-3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F4D7A"/>
                </a:solidFill>
                <a:latin typeface="Calibri"/>
                <a:cs typeface="Calibri"/>
              </a:rPr>
              <a:t>Terms)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4226052" y="1143000"/>
            <a:ext cx="7234555" cy="4632960"/>
            <a:chOff x="4226052" y="1143000"/>
            <a:chExt cx="7234555" cy="4632960"/>
          </a:xfrm>
        </p:grpSpPr>
        <p:sp>
          <p:nvSpPr>
            <p:cNvPr id="6" name="object 6" descr=""/>
            <p:cNvSpPr/>
            <p:nvPr/>
          </p:nvSpPr>
          <p:spPr>
            <a:xfrm>
              <a:off x="4226052" y="1143000"/>
              <a:ext cx="7234555" cy="4632960"/>
            </a:xfrm>
            <a:custGeom>
              <a:avLst/>
              <a:gdLst/>
              <a:ahLst/>
              <a:cxnLst/>
              <a:rect l="l" t="t" r="r" b="b"/>
              <a:pathLst>
                <a:path w="7234555" h="4632960">
                  <a:moveTo>
                    <a:pt x="7234428" y="0"/>
                  </a:moveTo>
                  <a:lnTo>
                    <a:pt x="0" y="0"/>
                  </a:lnTo>
                  <a:lnTo>
                    <a:pt x="0" y="4632960"/>
                  </a:lnTo>
                  <a:lnTo>
                    <a:pt x="7234428" y="4632960"/>
                  </a:lnTo>
                  <a:lnTo>
                    <a:pt x="7234428" y="0"/>
                  </a:lnTo>
                  <a:close/>
                </a:path>
              </a:pathLst>
            </a:custGeom>
            <a:solidFill>
              <a:srgbClr val="0F4D7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10100" y="1249679"/>
              <a:ext cx="3186683" cy="3403091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39684" y="2133600"/>
              <a:ext cx="2977895" cy="3581399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61" y="1067561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 h="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38100">
            <a:solidFill>
              <a:srgbClr val="8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990600" y="1139952"/>
            <a:ext cx="9448800" cy="5081270"/>
            <a:chOff x="990600" y="1139952"/>
            <a:chExt cx="9448800" cy="5081270"/>
          </a:xfrm>
        </p:grpSpPr>
        <p:sp>
          <p:nvSpPr>
            <p:cNvPr id="4" name="object 4" descr=""/>
            <p:cNvSpPr/>
            <p:nvPr/>
          </p:nvSpPr>
          <p:spPr>
            <a:xfrm>
              <a:off x="990600" y="1139952"/>
              <a:ext cx="9448800" cy="5081270"/>
            </a:xfrm>
            <a:custGeom>
              <a:avLst/>
              <a:gdLst/>
              <a:ahLst/>
              <a:cxnLst/>
              <a:rect l="l" t="t" r="r" b="b"/>
              <a:pathLst>
                <a:path w="9448800" h="5081270">
                  <a:moveTo>
                    <a:pt x="9448800" y="0"/>
                  </a:moveTo>
                  <a:lnTo>
                    <a:pt x="0" y="0"/>
                  </a:lnTo>
                  <a:lnTo>
                    <a:pt x="0" y="5081016"/>
                  </a:lnTo>
                  <a:lnTo>
                    <a:pt x="9448800" y="5081016"/>
                  </a:lnTo>
                  <a:lnTo>
                    <a:pt x="9448800" y="0"/>
                  </a:lnTo>
                  <a:close/>
                </a:path>
              </a:pathLst>
            </a:custGeom>
            <a:solidFill>
              <a:srgbClr val="0F4D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2896361" y="4191762"/>
              <a:ext cx="990600" cy="318770"/>
            </a:xfrm>
            <a:custGeom>
              <a:avLst/>
              <a:gdLst/>
              <a:ahLst/>
              <a:cxnLst/>
              <a:rect l="l" t="t" r="r" b="b"/>
              <a:pathLst>
                <a:path w="990600" h="318770">
                  <a:moveTo>
                    <a:pt x="0" y="159257"/>
                  </a:moveTo>
                  <a:lnTo>
                    <a:pt x="17692" y="116919"/>
                  </a:lnTo>
                  <a:lnTo>
                    <a:pt x="67623" y="78875"/>
                  </a:lnTo>
                  <a:lnTo>
                    <a:pt x="103202" y="61938"/>
                  </a:lnTo>
                  <a:lnTo>
                    <a:pt x="145070" y="46643"/>
                  </a:lnTo>
                  <a:lnTo>
                    <a:pt x="192637" y="33182"/>
                  </a:lnTo>
                  <a:lnTo>
                    <a:pt x="245313" y="21742"/>
                  </a:lnTo>
                  <a:lnTo>
                    <a:pt x="302507" y="12514"/>
                  </a:lnTo>
                  <a:lnTo>
                    <a:pt x="363630" y="5688"/>
                  </a:lnTo>
                  <a:lnTo>
                    <a:pt x="428091" y="1453"/>
                  </a:lnTo>
                  <a:lnTo>
                    <a:pt x="495300" y="0"/>
                  </a:lnTo>
                  <a:lnTo>
                    <a:pt x="562508" y="1453"/>
                  </a:lnTo>
                  <a:lnTo>
                    <a:pt x="626969" y="5688"/>
                  </a:lnTo>
                  <a:lnTo>
                    <a:pt x="688092" y="12514"/>
                  </a:lnTo>
                  <a:lnTo>
                    <a:pt x="745286" y="21742"/>
                  </a:lnTo>
                  <a:lnTo>
                    <a:pt x="797962" y="33182"/>
                  </a:lnTo>
                  <a:lnTo>
                    <a:pt x="845529" y="46643"/>
                  </a:lnTo>
                  <a:lnTo>
                    <a:pt x="887397" y="61938"/>
                  </a:lnTo>
                  <a:lnTo>
                    <a:pt x="922976" y="78875"/>
                  </a:lnTo>
                  <a:lnTo>
                    <a:pt x="972907" y="116919"/>
                  </a:lnTo>
                  <a:lnTo>
                    <a:pt x="990600" y="159257"/>
                  </a:lnTo>
                  <a:lnTo>
                    <a:pt x="986078" y="180869"/>
                  </a:lnTo>
                  <a:lnTo>
                    <a:pt x="951676" y="221250"/>
                  </a:lnTo>
                  <a:lnTo>
                    <a:pt x="887397" y="256577"/>
                  </a:lnTo>
                  <a:lnTo>
                    <a:pt x="845529" y="271872"/>
                  </a:lnTo>
                  <a:lnTo>
                    <a:pt x="797962" y="285333"/>
                  </a:lnTo>
                  <a:lnTo>
                    <a:pt x="745286" y="296773"/>
                  </a:lnTo>
                  <a:lnTo>
                    <a:pt x="688092" y="306001"/>
                  </a:lnTo>
                  <a:lnTo>
                    <a:pt x="626969" y="312827"/>
                  </a:lnTo>
                  <a:lnTo>
                    <a:pt x="562508" y="317062"/>
                  </a:lnTo>
                  <a:lnTo>
                    <a:pt x="495300" y="318515"/>
                  </a:lnTo>
                  <a:lnTo>
                    <a:pt x="428091" y="317062"/>
                  </a:lnTo>
                  <a:lnTo>
                    <a:pt x="363630" y="312827"/>
                  </a:lnTo>
                  <a:lnTo>
                    <a:pt x="302507" y="306001"/>
                  </a:lnTo>
                  <a:lnTo>
                    <a:pt x="245313" y="296773"/>
                  </a:lnTo>
                  <a:lnTo>
                    <a:pt x="192637" y="285333"/>
                  </a:lnTo>
                  <a:lnTo>
                    <a:pt x="145070" y="271872"/>
                  </a:lnTo>
                  <a:lnTo>
                    <a:pt x="103202" y="256577"/>
                  </a:lnTo>
                  <a:lnTo>
                    <a:pt x="67623" y="239640"/>
                  </a:lnTo>
                  <a:lnTo>
                    <a:pt x="17692" y="201596"/>
                  </a:lnTo>
                  <a:lnTo>
                    <a:pt x="0" y="159257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3376" y="1207008"/>
              <a:ext cx="4154423" cy="350519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28488" y="3983736"/>
              <a:ext cx="4840223" cy="1572767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37276" y="1272540"/>
              <a:ext cx="4096511" cy="2115311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8230361" y="4770881"/>
              <a:ext cx="1918970" cy="487680"/>
            </a:xfrm>
            <a:custGeom>
              <a:avLst/>
              <a:gdLst/>
              <a:ahLst/>
              <a:cxnLst/>
              <a:rect l="l" t="t" r="r" b="b"/>
              <a:pathLst>
                <a:path w="1918970" h="487679">
                  <a:moveTo>
                    <a:pt x="0" y="243839"/>
                  </a:moveTo>
                  <a:lnTo>
                    <a:pt x="23125" y="190382"/>
                  </a:lnTo>
                  <a:lnTo>
                    <a:pt x="62692" y="156952"/>
                  </a:lnTo>
                  <a:lnTo>
                    <a:pt x="119847" y="125731"/>
                  </a:lnTo>
                  <a:lnTo>
                    <a:pt x="193107" y="97093"/>
                  </a:lnTo>
                  <a:lnTo>
                    <a:pt x="235312" y="83862"/>
                  </a:lnTo>
                  <a:lnTo>
                    <a:pt x="280987" y="71418"/>
                  </a:lnTo>
                  <a:lnTo>
                    <a:pt x="329946" y="59809"/>
                  </a:lnTo>
                  <a:lnTo>
                    <a:pt x="382004" y="49081"/>
                  </a:lnTo>
                  <a:lnTo>
                    <a:pt x="436975" y="39283"/>
                  </a:lnTo>
                  <a:lnTo>
                    <a:pt x="494673" y="30461"/>
                  </a:lnTo>
                  <a:lnTo>
                    <a:pt x="554914" y="22662"/>
                  </a:lnTo>
                  <a:lnTo>
                    <a:pt x="617512" y="15934"/>
                  </a:lnTo>
                  <a:lnTo>
                    <a:pt x="682280" y="10323"/>
                  </a:lnTo>
                  <a:lnTo>
                    <a:pt x="749035" y="5877"/>
                  </a:lnTo>
                  <a:lnTo>
                    <a:pt x="817589" y="2643"/>
                  </a:lnTo>
                  <a:lnTo>
                    <a:pt x="887759" y="668"/>
                  </a:lnTo>
                  <a:lnTo>
                    <a:pt x="959358" y="0"/>
                  </a:lnTo>
                  <a:lnTo>
                    <a:pt x="1030956" y="668"/>
                  </a:lnTo>
                  <a:lnTo>
                    <a:pt x="1101126" y="2643"/>
                  </a:lnTo>
                  <a:lnTo>
                    <a:pt x="1169680" y="5877"/>
                  </a:lnTo>
                  <a:lnTo>
                    <a:pt x="1236435" y="10323"/>
                  </a:lnTo>
                  <a:lnTo>
                    <a:pt x="1301203" y="15934"/>
                  </a:lnTo>
                  <a:lnTo>
                    <a:pt x="1363801" y="22662"/>
                  </a:lnTo>
                  <a:lnTo>
                    <a:pt x="1424042" y="30461"/>
                  </a:lnTo>
                  <a:lnTo>
                    <a:pt x="1481740" y="39283"/>
                  </a:lnTo>
                  <a:lnTo>
                    <a:pt x="1536711" y="49081"/>
                  </a:lnTo>
                  <a:lnTo>
                    <a:pt x="1588769" y="59809"/>
                  </a:lnTo>
                  <a:lnTo>
                    <a:pt x="1637728" y="71418"/>
                  </a:lnTo>
                  <a:lnTo>
                    <a:pt x="1683403" y="83862"/>
                  </a:lnTo>
                  <a:lnTo>
                    <a:pt x="1725608" y="97093"/>
                  </a:lnTo>
                  <a:lnTo>
                    <a:pt x="1764158" y="111065"/>
                  </a:lnTo>
                  <a:lnTo>
                    <a:pt x="1829551" y="141042"/>
                  </a:lnTo>
                  <a:lnTo>
                    <a:pt x="1878098" y="173415"/>
                  </a:lnTo>
                  <a:lnTo>
                    <a:pt x="1908314" y="207806"/>
                  </a:lnTo>
                  <a:lnTo>
                    <a:pt x="1918716" y="243839"/>
                  </a:lnTo>
                  <a:lnTo>
                    <a:pt x="1916084" y="262038"/>
                  </a:lnTo>
                  <a:lnTo>
                    <a:pt x="1895590" y="297297"/>
                  </a:lnTo>
                  <a:lnTo>
                    <a:pt x="1856023" y="330727"/>
                  </a:lnTo>
                  <a:lnTo>
                    <a:pt x="1798868" y="361948"/>
                  </a:lnTo>
                  <a:lnTo>
                    <a:pt x="1725608" y="390586"/>
                  </a:lnTo>
                  <a:lnTo>
                    <a:pt x="1683403" y="403817"/>
                  </a:lnTo>
                  <a:lnTo>
                    <a:pt x="1637728" y="416261"/>
                  </a:lnTo>
                  <a:lnTo>
                    <a:pt x="1588769" y="427870"/>
                  </a:lnTo>
                  <a:lnTo>
                    <a:pt x="1536711" y="438598"/>
                  </a:lnTo>
                  <a:lnTo>
                    <a:pt x="1481740" y="448396"/>
                  </a:lnTo>
                  <a:lnTo>
                    <a:pt x="1424042" y="457218"/>
                  </a:lnTo>
                  <a:lnTo>
                    <a:pt x="1363801" y="465017"/>
                  </a:lnTo>
                  <a:lnTo>
                    <a:pt x="1301203" y="471745"/>
                  </a:lnTo>
                  <a:lnTo>
                    <a:pt x="1236435" y="477356"/>
                  </a:lnTo>
                  <a:lnTo>
                    <a:pt x="1169680" y="481802"/>
                  </a:lnTo>
                  <a:lnTo>
                    <a:pt x="1101126" y="485036"/>
                  </a:lnTo>
                  <a:lnTo>
                    <a:pt x="1030956" y="487011"/>
                  </a:lnTo>
                  <a:lnTo>
                    <a:pt x="959358" y="487679"/>
                  </a:lnTo>
                  <a:lnTo>
                    <a:pt x="887759" y="487011"/>
                  </a:lnTo>
                  <a:lnTo>
                    <a:pt x="817589" y="485036"/>
                  </a:lnTo>
                  <a:lnTo>
                    <a:pt x="749035" y="481802"/>
                  </a:lnTo>
                  <a:lnTo>
                    <a:pt x="682280" y="477356"/>
                  </a:lnTo>
                  <a:lnTo>
                    <a:pt x="617512" y="471745"/>
                  </a:lnTo>
                  <a:lnTo>
                    <a:pt x="554914" y="465017"/>
                  </a:lnTo>
                  <a:lnTo>
                    <a:pt x="494673" y="457218"/>
                  </a:lnTo>
                  <a:lnTo>
                    <a:pt x="436975" y="448396"/>
                  </a:lnTo>
                  <a:lnTo>
                    <a:pt x="382004" y="438598"/>
                  </a:lnTo>
                  <a:lnTo>
                    <a:pt x="329946" y="427870"/>
                  </a:lnTo>
                  <a:lnTo>
                    <a:pt x="280987" y="416261"/>
                  </a:lnTo>
                  <a:lnTo>
                    <a:pt x="235312" y="403817"/>
                  </a:lnTo>
                  <a:lnTo>
                    <a:pt x="193107" y="390586"/>
                  </a:lnTo>
                  <a:lnTo>
                    <a:pt x="154557" y="376614"/>
                  </a:lnTo>
                  <a:lnTo>
                    <a:pt x="89164" y="346637"/>
                  </a:lnTo>
                  <a:lnTo>
                    <a:pt x="40617" y="314264"/>
                  </a:lnTo>
                  <a:lnTo>
                    <a:pt x="10401" y="279873"/>
                  </a:lnTo>
                  <a:lnTo>
                    <a:pt x="0" y="243839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39705" rIns="0" bIns="0" rtlCol="0" vert="horz">
            <a:spAutoFit/>
          </a:bodyPr>
          <a:lstStyle/>
          <a:p>
            <a:pPr marL="1301115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Application</a:t>
            </a:r>
            <a:r>
              <a:rPr dirty="0" spc="-100"/>
              <a:t> </a:t>
            </a:r>
            <a:r>
              <a:rPr dirty="0"/>
              <a:t>and</a:t>
            </a:r>
            <a:r>
              <a:rPr dirty="0" spc="-120"/>
              <a:t> </a:t>
            </a:r>
            <a:r>
              <a:rPr dirty="0"/>
              <a:t>Submission</a:t>
            </a:r>
            <a:r>
              <a:rPr dirty="0" spc="-110"/>
              <a:t> </a:t>
            </a:r>
            <a:r>
              <a:rPr dirty="0" spc="-10"/>
              <a:t>Information</a:t>
            </a:r>
          </a:p>
        </p:txBody>
      </p: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61" y="1067561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 h="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38100">
            <a:solidFill>
              <a:srgbClr val="8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231140" y="1479296"/>
            <a:ext cx="3610610" cy="3643629"/>
          </a:xfrm>
          <a:prstGeom prst="rect">
            <a:avLst/>
          </a:prstGeom>
        </p:spPr>
        <p:txBody>
          <a:bodyPr wrap="square" lIns="0" tIns="76835" rIns="0" bIns="0" rtlCol="0" vert="horz">
            <a:spAutoFit/>
          </a:bodyPr>
          <a:lstStyle/>
          <a:p>
            <a:pPr algn="just" marL="358775" marR="207645" indent="-346710">
              <a:lnSpc>
                <a:spcPts val="2110"/>
              </a:lnSpc>
              <a:spcBef>
                <a:spcPts val="605"/>
              </a:spcBef>
              <a:buClr>
                <a:srgbClr val="0F4D7A"/>
              </a:buClr>
              <a:buSzPct val="125000"/>
              <a:buFont typeface="Arial"/>
              <a:buChar char="•"/>
              <a:tabLst>
                <a:tab pos="360045" algn="l"/>
              </a:tabLst>
            </a:pPr>
            <a:r>
              <a:rPr dirty="0" sz="2200">
                <a:solidFill>
                  <a:srgbClr val="0F4D7A"/>
                </a:solidFill>
                <a:latin typeface="Calibri"/>
                <a:cs typeface="Calibri"/>
              </a:rPr>
              <a:t>Addresses</a:t>
            </a:r>
            <a:r>
              <a:rPr dirty="0" sz="2200" spc="-6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F4D7A"/>
                </a:solidFill>
                <a:latin typeface="Calibri"/>
                <a:cs typeface="Calibri"/>
              </a:rPr>
              <a:t>the</a:t>
            </a:r>
            <a:r>
              <a:rPr dirty="0" sz="2200" spc="-7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0F4D7A"/>
                </a:solidFill>
                <a:latin typeface="Calibri"/>
                <a:cs typeface="Calibri"/>
              </a:rPr>
              <a:t>criteria</a:t>
            </a:r>
            <a:r>
              <a:rPr dirty="0" sz="2200" spc="-40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0F4D7A"/>
                </a:solidFill>
                <a:latin typeface="Calibri"/>
                <a:cs typeface="Calibri"/>
              </a:rPr>
              <a:t>that </a:t>
            </a:r>
            <a:r>
              <a:rPr dirty="0" sz="2200" spc="-20">
                <a:solidFill>
                  <a:srgbClr val="0F4D7A"/>
                </a:solidFill>
                <a:latin typeface="Calibri"/>
                <a:cs typeface="Calibri"/>
              </a:rPr>
              <a:t>	</a:t>
            </a:r>
            <a:r>
              <a:rPr dirty="0" sz="2200">
                <a:solidFill>
                  <a:srgbClr val="0F4D7A"/>
                </a:solidFill>
                <a:latin typeface="Calibri"/>
                <a:cs typeface="Calibri"/>
              </a:rPr>
              <a:t>agency</a:t>
            </a:r>
            <a:r>
              <a:rPr dirty="0" sz="2200" spc="-2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F4D7A"/>
                </a:solidFill>
                <a:latin typeface="Calibri"/>
                <a:cs typeface="Calibri"/>
              </a:rPr>
              <a:t>will</a:t>
            </a:r>
            <a:r>
              <a:rPr dirty="0" sz="2200" spc="-4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F4D7A"/>
                </a:solidFill>
                <a:latin typeface="Calibri"/>
                <a:cs typeface="Calibri"/>
              </a:rPr>
              <a:t>use</a:t>
            </a:r>
            <a:r>
              <a:rPr dirty="0" sz="2200" spc="-4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F4D7A"/>
                </a:solidFill>
                <a:latin typeface="Calibri"/>
                <a:cs typeface="Calibri"/>
              </a:rPr>
              <a:t>to</a:t>
            </a:r>
            <a:r>
              <a:rPr dirty="0" sz="2200" spc="-3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0F4D7A"/>
                </a:solidFill>
                <a:latin typeface="Calibri"/>
                <a:cs typeface="Calibri"/>
              </a:rPr>
              <a:t>evaluate 	applications.</a:t>
            </a:r>
            <a:endParaRPr sz="2200">
              <a:latin typeface="Calibri"/>
              <a:cs typeface="Calibri"/>
            </a:endParaRPr>
          </a:p>
          <a:p>
            <a:pPr marL="360045" marR="5080" indent="-347980">
              <a:lnSpc>
                <a:spcPts val="2110"/>
              </a:lnSpc>
              <a:spcBef>
                <a:spcPts val="509"/>
              </a:spcBef>
              <a:buSzPct val="125000"/>
              <a:buFont typeface="Arial"/>
              <a:buChar char="•"/>
              <a:tabLst>
                <a:tab pos="360045" algn="l"/>
              </a:tabLst>
            </a:pPr>
            <a:r>
              <a:rPr dirty="0" sz="2200">
                <a:solidFill>
                  <a:srgbClr val="0F4D7A"/>
                </a:solidFill>
                <a:latin typeface="Calibri"/>
                <a:cs typeface="Calibri"/>
              </a:rPr>
              <a:t>Includes</a:t>
            </a:r>
            <a:r>
              <a:rPr dirty="0" sz="2200" spc="-4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F4D7A"/>
                </a:solidFill>
                <a:latin typeface="Calibri"/>
                <a:cs typeface="Calibri"/>
              </a:rPr>
              <a:t>the</a:t>
            </a:r>
            <a:r>
              <a:rPr dirty="0" sz="2200" spc="-2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F4D7A"/>
                </a:solidFill>
                <a:latin typeface="Calibri"/>
                <a:cs typeface="Calibri"/>
              </a:rPr>
              <a:t>merit</a:t>
            </a:r>
            <a:r>
              <a:rPr dirty="0" sz="2200" spc="-2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F4D7A"/>
                </a:solidFill>
                <a:latin typeface="Calibri"/>
                <a:cs typeface="Calibri"/>
              </a:rPr>
              <a:t>and</a:t>
            </a:r>
            <a:r>
              <a:rPr dirty="0" sz="2200" spc="-4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0F4D7A"/>
                </a:solidFill>
                <a:latin typeface="Calibri"/>
                <a:cs typeface="Calibri"/>
              </a:rPr>
              <a:t>other </a:t>
            </a:r>
            <a:r>
              <a:rPr dirty="0" sz="2200">
                <a:solidFill>
                  <a:srgbClr val="0F4D7A"/>
                </a:solidFill>
                <a:latin typeface="Calibri"/>
                <a:cs typeface="Calibri"/>
              </a:rPr>
              <a:t>review</a:t>
            </a:r>
            <a:r>
              <a:rPr dirty="0" sz="2200" spc="-7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F4D7A"/>
                </a:solidFill>
                <a:latin typeface="Calibri"/>
                <a:cs typeface="Calibri"/>
              </a:rPr>
              <a:t>criteria</a:t>
            </a:r>
            <a:r>
              <a:rPr dirty="0" sz="2200" spc="-8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0F4D7A"/>
                </a:solidFill>
                <a:latin typeface="Calibri"/>
                <a:cs typeface="Calibri"/>
              </a:rPr>
              <a:t>that </a:t>
            </a:r>
            <a:r>
              <a:rPr dirty="0" sz="2200" spc="-10">
                <a:solidFill>
                  <a:srgbClr val="0F4D7A"/>
                </a:solidFill>
                <a:latin typeface="Calibri"/>
                <a:cs typeface="Calibri"/>
              </a:rPr>
              <a:t>evaluators</a:t>
            </a:r>
            <a:r>
              <a:rPr dirty="0" sz="2200" spc="-4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F4D7A"/>
                </a:solidFill>
                <a:latin typeface="Calibri"/>
                <a:cs typeface="Calibri"/>
              </a:rPr>
              <a:t>will</a:t>
            </a:r>
            <a:r>
              <a:rPr dirty="0" sz="2200" spc="-5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F4D7A"/>
                </a:solidFill>
                <a:latin typeface="Calibri"/>
                <a:cs typeface="Calibri"/>
              </a:rPr>
              <a:t>use</a:t>
            </a:r>
            <a:r>
              <a:rPr dirty="0" sz="2200" spc="-3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F4D7A"/>
                </a:solidFill>
                <a:latin typeface="Calibri"/>
                <a:cs typeface="Calibri"/>
              </a:rPr>
              <a:t>to</a:t>
            </a:r>
            <a:r>
              <a:rPr dirty="0" sz="2200" spc="-3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0F4D7A"/>
                </a:solidFill>
                <a:latin typeface="Calibri"/>
                <a:cs typeface="Calibri"/>
              </a:rPr>
              <a:t>judge </a:t>
            </a:r>
            <a:r>
              <a:rPr dirty="0" sz="2200">
                <a:solidFill>
                  <a:srgbClr val="0F4D7A"/>
                </a:solidFill>
                <a:latin typeface="Calibri"/>
                <a:cs typeface="Calibri"/>
              </a:rPr>
              <a:t>applications,</a:t>
            </a:r>
            <a:r>
              <a:rPr dirty="0" sz="2200" spc="-8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F4D7A"/>
                </a:solidFill>
                <a:latin typeface="Calibri"/>
                <a:cs typeface="Calibri"/>
              </a:rPr>
              <a:t>including</a:t>
            </a:r>
            <a:r>
              <a:rPr dirty="0" sz="2200" spc="-7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200" spc="-25">
                <a:solidFill>
                  <a:srgbClr val="0F4D7A"/>
                </a:solidFill>
                <a:latin typeface="Calibri"/>
                <a:cs typeface="Calibri"/>
              </a:rPr>
              <a:t>any statutory,</a:t>
            </a:r>
            <a:r>
              <a:rPr dirty="0" sz="2200" spc="-3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200" spc="-25">
                <a:solidFill>
                  <a:srgbClr val="0F4D7A"/>
                </a:solidFill>
                <a:latin typeface="Calibri"/>
                <a:cs typeface="Calibri"/>
              </a:rPr>
              <a:t>regulatory,</a:t>
            </a:r>
            <a:r>
              <a:rPr dirty="0" sz="2200" spc="-4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200" spc="-25">
                <a:solidFill>
                  <a:srgbClr val="0F4D7A"/>
                </a:solidFill>
                <a:latin typeface="Calibri"/>
                <a:cs typeface="Calibri"/>
              </a:rPr>
              <a:t>or </a:t>
            </a:r>
            <a:r>
              <a:rPr dirty="0" sz="2200">
                <a:solidFill>
                  <a:srgbClr val="0F4D7A"/>
                </a:solidFill>
                <a:latin typeface="Calibri"/>
                <a:cs typeface="Calibri"/>
              </a:rPr>
              <a:t>other</a:t>
            </a:r>
            <a:r>
              <a:rPr dirty="0" sz="2200" spc="-8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0F4D7A"/>
                </a:solidFill>
                <a:latin typeface="Calibri"/>
                <a:cs typeface="Calibri"/>
              </a:rPr>
              <a:t>preferences</a:t>
            </a:r>
            <a:r>
              <a:rPr dirty="0" sz="2200" spc="-7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0F4D7A"/>
                </a:solidFill>
                <a:latin typeface="Calibri"/>
                <a:cs typeface="Calibri"/>
              </a:rPr>
              <a:t>(e.g., </a:t>
            </a:r>
            <a:r>
              <a:rPr dirty="0" sz="2200">
                <a:solidFill>
                  <a:srgbClr val="0F4D7A"/>
                </a:solidFill>
                <a:latin typeface="Calibri"/>
                <a:cs typeface="Calibri"/>
              </a:rPr>
              <a:t>minority</a:t>
            </a:r>
            <a:r>
              <a:rPr dirty="0" sz="2200" spc="-6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F4D7A"/>
                </a:solidFill>
                <a:latin typeface="Calibri"/>
                <a:cs typeface="Calibri"/>
              </a:rPr>
              <a:t>status</a:t>
            </a:r>
            <a:r>
              <a:rPr dirty="0" sz="2200" spc="-5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F4D7A"/>
                </a:solidFill>
                <a:latin typeface="Calibri"/>
                <a:cs typeface="Calibri"/>
              </a:rPr>
              <a:t>or</a:t>
            </a:r>
            <a:r>
              <a:rPr dirty="0" sz="2200" spc="-7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0F4D7A"/>
                </a:solidFill>
                <a:latin typeface="Calibri"/>
                <a:cs typeface="Calibri"/>
              </a:rPr>
              <a:t>Native </a:t>
            </a:r>
            <a:r>
              <a:rPr dirty="0" sz="2200">
                <a:solidFill>
                  <a:srgbClr val="0F4D7A"/>
                </a:solidFill>
                <a:latin typeface="Calibri"/>
                <a:cs typeface="Calibri"/>
              </a:rPr>
              <a:t>American</a:t>
            </a:r>
            <a:r>
              <a:rPr dirty="0" sz="2200" spc="-3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F4D7A"/>
                </a:solidFill>
                <a:latin typeface="Calibri"/>
                <a:cs typeface="Calibri"/>
              </a:rPr>
              <a:t>tribal</a:t>
            </a:r>
            <a:r>
              <a:rPr dirty="0" sz="2200" spc="-6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0F4D7A"/>
                </a:solidFill>
                <a:latin typeface="Calibri"/>
                <a:cs typeface="Calibri"/>
              </a:rPr>
              <a:t>preferences) </a:t>
            </a:r>
            <a:r>
              <a:rPr dirty="0" sz="2200">
                <a:solidFill>
                  <a:srgbClr val="0F4D7A"/>
                </a:solidFill>
                <a:latin typeface="Calibri"/>
                <a:cs typeface="Calibri"/>
              </a:rPr>
              <a:t>that</a:t>
            </a:r>
            <a:r>
              <a:rPr dirty="0" sz="2200" spc="-2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F4D7A"/>
                </a:solidFill>
                <a:latin typeface="Calibri"/>
                <a:cs typeface="Calibri"/>
              </a:rPr>
              <a:t>will</a:t>
            </a:r>
            <a:r>
              <a:rPr dirty="0" sz="2200" spc="-3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F4D7A"/>
                </a:solidFill>
                <a:latin typeface="Calibri"/>
                <a:cs typeface="Calibri"/>
              </a:rPr>
              <a:t>be</a:t>
            </a:r>
            <a:r>
              <a:rPr dirty="0" sz="2200" spc="-1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F4D7A"/>
                </a:solidFill>
                <a:latin typeface="Calibri"/>
                <a:cs typeface="Calibri"/>
              </a:rPr>
              <a:t>applied</a:t>
            </a:r>
            <a:r>
              <a:rPr dirty="0" sz="2200" spc="-3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F4D7A"/>
                </a:solidFill>
                <a:latin typeface="Calibri"/>
                <a:cs typeface="Calibri"/>
              </a:rPr>
              <a:t>in</a:t>
            </a:r>
            <a:r>
              <a:rPr dirty="0" sz="2200" spc="-3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200" spc="-25">
                <a:solidFill>
                  <a:srgbClr val="0F4D7A"/>
                </a:solidFill>
                <a:latin typeface="Calibri"/>
                <a:cs typeface="Calibri"/>
              </a:rPr>
              <a:t>the </a:t>
            </a:r>
            <a:r>
              <a:rPr dirty="0" sz="2200">
                <a:solidFill>
                  <a:srgbClr val="0F4D7A"/>
                </a:solidFill>
                <a:latin typeface="Calibri"/>
                <a:cs typeface="Calibri"/>
              </a:rPr>
              <a:t>review</a:t>
            </a:r>
            <a:r>
              <a:rPr dirty="0" sz="2200" spc="-9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0F4D7A"/>
                </a:solidFill>
                <a:latin typeface="Calibri"/>
                <a:cs typeface="Calibri"/>
              </a:rPr>
              <a:t>process.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77781" rIns="0" bIns="0" rtlCol="0" vert="horz">
            <a:spAutoFit/>
          </a:bodyPr>
          <a:lstStyle/>
          <a:p>
            <a:pPr marL="373761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Application</a:t>
            </a:r>
            <a:r>
              <a:rPr dirty="0" spc="-130"/>
              <a:t> </a:t>
            </a:r>
            <a:r>
              <a:rPr dirty="0" spc="-10"/>
              <a:t>Review</a:t>
            </a:r>
          </a:p>
        </p:txBody>
      </p:sp>
      <p:grpSp>
        <p:nvGrpSpPr>
          <p:cNvPr id="5" name="object 5" descr=""/>
          <p:cNvGrpSpPr/>
          <p:nvPr/>
        </p:nvGrpSpPr>
        <p:grpSpPr>
          <a:xfrm>
            <a:off x="3962400" y="1249680"/>
            <a:ext cx="7905115" cy="4617720"/>
            <a:chOff x="3962400" y="1249680"/>
            <a:chExt cx="7905115" cy="4617720"/>
          </a:xfrm>
        </p:grpSpPr>
        <p:sp>
          <p:nvSpPr>
            <p:cNvPr id="6" name="object 6" descr=""/>
            <p:cNvSpPr/>
            <p:nvPr/>
          </p:nvSpPr>
          <p:spPr>
            <a:xfrm>
              <a:off x="3962400" y="1249680"/>
              <a:ext cx="7905115" cy="4617720"/>
            </a:xfrm>
            <a:custGeom>
              <a:avLst/>
              <a:gdLst/>
              <a:ahLst/>
              <a:cxnLst/>
              <a:rect l="l" t="t" r="r" b="b"/>
              <a:pathLst>
                <a:path w="7905115" h="4617720">
                  <a:moveTo>
                    <a:pt x="7904988" y="0"/>
                  </a:moveTo>
                  <a:lnTo>
                    <a:pt x="0" y="0"/>
                  </a:lnTo>
                  <a:lnTo>
                    <a:pt x="0" y="4617720"/>
                  </a:lnTo>
                  <a:lnTo>
                    <a:pt x="7904988" y="4617720"/>
                  </a:lnTo>
                  <a:lnTo>
                    <a:pt x="7904988" y="0"/>
                  </a:lnTo>
                  <a:close/>
                </a:path>
              </a:pathLst>
            </a:custGeom>
            <a:solidFill>
              <a:srgbClr val="0F4D7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52315" y="1335024"/>
              <a:ext cx="4303775" cy="2666999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4961382" y="2669286"/>
              <a:ext cx="643255" cy="190500"/>
            </a:xfrm>
            <a:custGeom>
              <a:avLst/>
              <a:gdLst/>
              <a:ahLst/>
              <a:cxnLst/>
              <a:rect l="l" t="t" r="r" b="b"/>
              <a:pathLst>
                <a:path w="643254" h="190500">
                  <a:moveTo>
                    <a:pt x="0" y="95250"/>
                  </a:moveTo>
                  <a:lnTo>
                    <a:pt x="32683" y="53362"/>
                  </a:lnTo>
                  <a:lnTo>
                    <a:pt x="70643" y="35676"/>
                  </a:lnTo>
                  <a:lnTo>
                    <a:pt x="120441" y="20925"/>
                  </a:lnTo>
                  <a:lnTo>
                    <a:pt x="180147" y="9681"/>
                  </a:lnTo>
                  <a:lnTo>
                    <a:pt x="247831" y="2515"/>
                  </a:lnTo>
                  <a:lnTo>
                    <a:pt x="321564" y="0"/>
                  </a:lnTo>
                  <a:lnTo>
                    <a:pt x="395296" y="2515"/>
                  </a:lnTo>
                  <a:lnTo>
                    <a:pt x="462980" y="9681"/>
                  </a:lnTo>
                  <a:lnTo>
                    <a:pt x="522686" y="20925"/>
                  </a:lnTo>
                  <a:lnTo>
                    <a:pt x="572484" y="35676"/>
                  </a:lnTo>
                  <a:lnTo>
                    <a:pt x="610444" y="53362"/>
                  </a:lnTo>
                  <a:lnTo>
                    <a:pt x="643128" y="95250"/>
                  </a:lnTo>
                  <a:lnTo>
                    <a:pt x="634635" y="117089"/>
                  </a:lnTo>
                  <a:lnTo>
                    <a:pt x="572484" y="154823"/>
                  </a:lnTo>
                  <a:lnTo>
                    <a:pt x="522686" y="169574"/>
                  </a:lnTo>
                  <a:lnTo>
                    <a:pt x="462980" y="180818"/>
                  </a:lnTo>
                  <a:lnTo>
                    <a:pt x="395296" y="187984"/>
                  </a:lnTo>
                  <a:lnTo>
                    <a:pt x="321564" y="190500"/>
                  </a:lnTo>
                  <a:lnTo>
                    <a:pt x="247831" y="187984"/>
                  </a:lnTo>
                  <a:lnTo>
                    <a:pt x="180147" y="180818"/>
                  </a:lnTo>
                  <a:lnTo>
                    <a:pt x="120441" y="169574"/>
                  </a:lnTo>
                  <a:lnTo>
                    <a:pt x="70643" y="154823"/>
                  </a:lnTo>
                  <a:lnTo>
                    <a:pt x="32683" y="137137"/>
                  </a:lnTo>
                  <a:lnTo>
                    <a:pt x="0" y="95250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4844033" y="2878074"/>
              <a:ext cx="643255" cy="190500"/>
            </a:xfrm>
            <a:custGeom>
              <a:avLst/>
              <a:gdLst/>
              <a:ahLst/>
              <a:cxnLst/>
              <a:rect l="l" t="t" r="r" b="b"/>
              <a:pathLst>
                <a:path w="643254" h="190500">
                  <a:moveTo>
                    <a:pt x="0" y="95250"/>
                  </a:moveTo>
                  <a:lnTo>
                    <a:pt x="32683" y="53362"/>
                  </a:lnTo>
                  <a:lnTo>
                    <a:pt x="70643" y="35676"/>
                  </a:lnTo>
                  <a:lnTo>
                    <a:pt x="120441" y="20925"/>
                  </a:lnTo>
                  <a:lnTo>
                    <a:pt x="180147" y="9681"/>
                  </a:lnTo>
                  <a:lnTo>
                    <a:pt x="247831" y="2515"/>
                  </a:lnTo>
                  <a:lnTo>
                    <a:pt x="321564" y="0"/>
                  </a:lnTo>
                  <a:lnTo>
                    <a:pt x="395296" y="2515"/>
                  </a:lnTo>
                  <a:lnTo>
                    <a:pt x="462980" y="9681"/>
                  </a:lnTo>
                  <a:lnTo>
                    <a:pt x="522686" y="20925"/>
                  </a:lnTo>
                  <a:lnTo>
                    <a:pt x="572484" y="35676"/>
                  </a:lnTo>
                  <a:lnTo>
                    <a:pt x="610444" y="53362"/>
                  </a:lnTo>
                  <a:lnTo>
                    <a:pt x="643128" y="95250"/>
                  </a:lnTo>
                  <a:lnTo>
                    <a:pt x="634635" y="117089"/>
                  </a:lnTo>
                  <a:lnTo>
                    <a:pt x="572484" y="154823"/>
                  </a:lnTo>
                  <a:lnTo>
                    <a:pt x="522686" y="169574"/>
                  </a:lnTo>
                  <a:lnTo>
                    <a:pt x="462980" y="180818"/>
                  </a:lnTo>
                  <a:lnTo>
                    <a:pt x="395296" y="187984"/>
                  </a:lnTo>
                  <a:lnTo>
                    <a:pt x="321564" y="190500"/>
                  </a:lnTo>
                  <a:lnTo>
                    <a:pt x="247831" y="187984"/>
                  </a:lnTo>
                  <a:lnTo>
                    <a:pt x="180147" y="180818"/>
                  </a:lnTo>
                  <a:lnTo>
                    <a:pt x="120441" y="169574"/>
                  </a:lnTo>
                  <a:lnTo>
                    <a:pt x="70643" y="154823"/>
                  </a:lnTo>
                  <a:lnTo>
                    <a:pt x="32683" y="137137"/>
                  </a:lnTo>
                  <a:lnTo>
                    <a:pt x="0" y="95250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36991" y="3429000"/>
              <a:ext cx="3777994" cy="2345435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7916417" y="5183886"/>
              <a:ext cx="1152525" cy="289560"/>
            </a:xfrm>
            <a:custGeom>
              <a:avLst/>
              <a:gdLst/>
              <a:ahLst/>
              <a:cxnLst/>
              <a:rect l="l" t="t" r="r" b="b"/>
              <a:pathLst>
                <a:path w="1152525" h="289560">
                  <a:moveTo>
                    <a:pt x="0" y="144779"/>
                  </a:moveTo>
                  <a:lnTo>
                    <a:pt x="17593" y="109131"/>
                  </a:lnTo>
                  <a:lnTo>
                    <a:pt x="67494" y="76718"/>
                  </a:lnTo>
                  <a:lnTo>
                    <a:pt x="103211" y="62064"/>
                  </a:lnTo>
                  <a:lnTo>
                    <a:pt x="145385" y="48626"/>
                  </a:lnTo>
                  <a:lnTo>
                    <a:pt x="193477" y="36539"/>
                  </a:lnTo>
                  <a:lnTo>
                    <a:pt x="246947" y="25939"/>
                  </a:lnTo>
                  <a:lnTo>
                    <a:pt x="305255" y="16963"/>
                  </a:lnTo>
                  <a:lnTo>
                    <a:pt x="367861" y="9745"/>
                  </a:lnTo>
                  <a:lnTo>
                    <a:pt x="434226" y="4421"/>
                  </a:lnTo>
                  <a:lnTo>
                    <a:pt x="503809" y="1128"/>
                  </a:lnTo>
                  <a:lnTo>
                    <a:pt x="576072" y="0"/>
                  </a:lnTo>
                  <a:lnTo>
                    <a:pt x="648334" y="1128"/>
                  </a:lnTo>
                  <a:lnTo>
                    <a:pt x="717917" y="4421"/>
                  </a:lnTo>
                  <a:lnTo>
                    <a:pt x="784282" y="9745"/>
                  </a:lnTo>
                  <a:lnTo>
                    <a:pt x="846888" y="16963"/>
                  </a:lnTo>
                  <a:lnTo>
                    <a:pt x="905196" y="25939"/>
                  </a:lnTo>
                  <a:lnTo>
                    <a:pt x="958666" y="36539"/>
                  </a:lnTo>
                  <a:lnTo>
                    <a:pt x="1006758" y="48626"/>
                  </a:lnTo>
                  <a:lnTo>
                    <a:pt x="1048932" y="62064"/>
                  </a:lnTo>
                  <a:lnTo>
                    <a:pt x="1084649" y="76718"/>
                  </a:lnTo>
                  <a:lnTo>
                    <a:pt x="1134550" y="109131"/>
                  </a:lnTo>
                  <a:lnTo>
                    <a:pt x="1152144" y="144779"/>
                  </a:lnTo>
                  <a:lnTo>
                    <a:pt x="1147655" y="162940"/>
                  </a:lnTo>
                  <a:lnTo>
                    <a:pt x="1113368" y="197107"/>
                  </a:lnTo>
                  <a:lnTo>
                    <a:pt x="1048932" y="227495"/>
                  </a:lnTo>
                  <a:lnTo>
                    <a:pt x="1006758" y="240933"/>
                  </a:lnTo>
                  <a:lnTo>
                    <a:pt x="958666" y="253020"/>
                  </a:lnTo>
                  <a:lnTo>
                    <a:pt x="905196" y="263620"/>
                  </a:lnTo>
                  <a:lnTo>
                    <a:pt x="846888" y="272596"/>
                  </a:lnTo>
                  <a:lnTo>
                    <a:pt x="784282" y="279814"/>
                  </a:lnTo>
                  <a:lnTo>
                    <a:pt x="717917" y="285138"/>
                  </a:lnTo>
                  <a:lnTo>
                    <a:pt x="648334" y="288431"/>
                  </a:lnTo>
                  <a:lnTo>
                    <a:pt x="576072" y="289559"/>
                  </a:lnTo>
                  <a:lnTo>
                    <a:pt x="503809" y="288431"/>
                  </a:lnTo>
                  <a:lnTo>
                    <a:pt x="434226" y="285138"/>
                  </a:lnTo>
                  <a:lnTo>
                    <a:pt x="367861" y="279814"/>
                  </a:lnTo>
                  <a:lnTo>
                    <a:pt x="305255" y="272596"/>
                  </a:lnTo>
                  <a:lnTo>
                    <a:pt x="246947" y="263620"/>
                  </a:lnTo>
                  <a:lnTo>
                    <a:pt x="193477" y="253020"/>
                  </a:lnTo>
                  <a:lnTo>
                    <a:pt x="145385" y="240933"/>
                  </a:lnTo>
                  <a:lnTo>
                    <a:pt x="103211" y="227495"/>
                  </a:lnTo>
                  <a:lnTo>
                    <a:pt x="67494" y="212841"/>
                  </a:lnTo>
                  <a:lnTo>
                    <a:pt x="17593" y="180428"/>
                  </a:lnTo>
                  <a:lnTo>
                    <a:pt x="0" y="144779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61" y="1067561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 h="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38100">
            <a:solidFill>
              <a:srgbClr val="8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77781" rIns="0" bIns="0" rtlCol="0" vert="horz">
            <a:spAutoFit/>
          </a:bodyPr>
          <a:lstStyle/>
          <a:p>
            <a:pPr marL="1194435">
              <a:lnSpc>
                <a:spcPct val="100000"/>
              </a:lnSpc>
              <a:spcBef>
                <a:spcPts val="95"/>
              </a:spcBef>
            </a:pPr>
            <a:r>
              <a:rPr dirty="0"/>
              <a:t>Award</a:t>
            </a:r>
            <a:r>
              <a:rPr dirty="0" spc="-135"/>
              <a:t> </a:t>
            </a:r>
            <a:r>
              <a:rPr dirty="0" spc="-20"/>
              <a:t>Administration</a:t>
            </a:r>
            <a:r>
              <a:rPr dirty="0" spc="-114"/>
              <a:t> </a:t>
            </a:r>
            <a:r>
              <a:rPr dirty="0"/>
              <a:t>and</a:t>
            </a:r>
            <a:r>
              <a:rPr dirty="0" spc="-140"/>
              <a:t> </a:t>
            </a:r>
            <a:r>
              <a:rPr dirty="0"/>
              <a:t>Agency</a:t>
            </a:r>
            <a:r>
              <a:rPr dirty="0" spc="-135"/>
              <a:t> </a:t>
            </a:r>
            <a:r>
              <a:rPr dirty="0" spc="-10"/>
              <a:t>Contacts</a:t>
            </a:r>
          </a:p>
        </p:txBody>
      </p:sp>
      <p:grpSp>
        <p:nvGrpSpPr>
          <p:cNvPr id="4" name="object 4" descr=""/>
          <p:cNvGrpSpPr/>
          <p:nvPr/>
        </p:nvGrpSpPr>
        <p:grpSpPr>
          <a:xfrm>
            <a:off x="1066800" y="1249680"/>
            <a:ext cx="9372600" cy="4998720"/>
            <a:chOff x="1066800" y="1249680"/>
            <a:chExt cx="9372600" cy="4998720"/>
          </a:xfrm>
        </p:grpSpPr>
        <p:sp>
          <p:nvSpPr>
            <p:cNvPr id="5" name="object 5" descr=""/>
            <p:cNvSpPr/>
            <p:nvPr/>
          </p:nvSpPr>
          <p:spPr>
            <a:xfrm>
              <a:off x="1066800" y="1249680"/>
              <a:ext cx="9372600" cy="4998720"/>
            </a:xfrm>
            <a:custGeom>
              <a:avLst/>
              <a:gdLst/>
              <a:ahLst/>
              <a:cxnLst/>
              <a:rect l="l" t="t" r="r" b="b"/>
              <a:pathLst>
                <a:path w="9372600" h="4998720">
                  <a:moveTo>
                    <a:pt x="9372600" y="0"/>
                  </a:moveTo>
                  <a:lnTo>
                    <a:pt x="0" y="0"/>
                  </a:lnTo>
                  <a:lnTo>
                    <a:pt x="0" y="4998720"/>
                  </a:lnTo>
                  <a:lnTo>
                    <a:pt x="9372600" y="4998720"/>
                  </a:lnTo>
                  <a:lnTo>
                    <a:pt x="9372600" y="0"/>
                  </a:lnTo>
                  <a:close/>
                </a:path>
              </a:pathLst>
            </a:custGeom>
            <a:solidFill>
              <a:srgbClr val="0F4D7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89776" y="2057400"/>
              <a:ext cx="3468623" cy="259079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33600" y="3727704"/>
              <a:ext cx="4190987" cy="2478023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9200" y="1322832"/>
              <a:ext cx="4137659" cy="2289047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61" y="1067561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 h="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38100">
            <a:solidFill>
              <a:srgbClr val="8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6909" rIns="0" bIns="0" rtlCol="0" vert="horz">
            <a:spAutoFit/>
          </a:bodyPr>
          <a:lstStyle/>
          <a:p>
            <a:pPr marL="2736215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004D73"/>
                </a:solidFill>
              </a:rPr>
              <a:t>The</a:t>
            </a:r>
            <a:r>
              <a:rPr dirty="0" spc="-125">
                <a:solidFill>
                  <a:srgbClr val="004D73"/>
                </a:solidFill>
              </a:rPr>
              <a:t> </a:t>
            </a:r>
            <a:r>
              <a:rPr dirty="0">
                <a:solidFill>
                  <a:srgbClr val="004D73"/>
                </a:solidFill>
              </a:rPr>
              <a:t>HRSA</a:t>
            </a:r>
            <a:r>
              <a:rPr dirty="0" spc="-60">
                <a:solidFill>
                  <a:srgbClr val="004D73"/>
                </a:solidFill>
              </a:rPr>
              <a:t> </a:t>
            </a:r>
            <a:r>
              <a:rPr dirty="0" spc="-40">
                <a:solidFill>
                  <a:srgbClr val="004D73"/>
                </a:solidFill>
              </a:rPr>
              <a:t>Review</a:t>
            </a:r>
            <a:r>
              <a:rPr dirty="0" spc="-270">
                <a:solidFill>
                  <a:srgbClr val="004D73"/>
                </a:solidFill>
              </a:rPr>
              <a:t> </a:t>
            </a:r>
            <a:r>
              <a:rPr dirty="0" spc="-10">
                <a:solidFill>
                  <a:srgbClr val="004D73"/>
                </a:solidFill>
              </a:rPr>
              <a:t>Process</a:t>
            </a:r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4" name="object 4" descr=""/>
          <p:cNvSpPr txBox="1"/>
          <p:nvPr/>
        </p:nvSpPr>
        <p:spPr>
          <a:xfrm>
            <a:off x="1218691" y="1559178"/>
            <a:ext cx="9337675" cy="3760470"/>
          </a:xfrm>
          <a:prstGeom prst="rect">
            <a:avLst/>
          </a:prstGeom>
        </p:spPr>
        <p:txBody>
          <a:bodyPr wrap="square" lIns="0" tIns="171450" rIns="0" bIns="0" rtlCol="0" vert="horz">
            <a:spAutoFit/>
          </a:bodyPr>
          <a:lstStyle/>
          <a:p>
            <a:pPr marL="239395" marR="5080" indent="-227329">
              <a:lnSpc>
                <a:spcPct val="67500"/>
              </a:lnSpc>
              <a:spcBef>
                <a:spcPts val="1350"/>
              </a:spcBef>
              <a:buFont typeface="Arial"/>
              <a:buChar char="•"/>
              <a:tabLst>
                <a:tab pos="241300" algn="l"/>
                <a:tab pos="1607185" algn="l"/>
              </a:tabLst>
            </a:pPr>
            <a:r>
              <a:rPr dirty="0" sz="3200">
                <a:solidFill>
                  <a:srgbClr val="0E4D79"/>
                </a:solidFill>
                <a:latin typeface="Calibri"/>
                <a:cs typeface="Calibri"/>
              </a:rPr>
              <a:t>The</a:t>
            </a:r>
            <a:r>
              <a:rPr dirty="0" sz="3200" spc="-60">
                <a:solidFill>
                  <a:srgbClr val="0E4D79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E4D79"/>
                </a:solidFill>
                <a:latin typeface="Calibri"/>
                <a:cs typeface="Calibri"/>
              </a:rPr>
              <a:t>central</a:t>
            </a:r>
            <a:r>
              <a:rPr dirty="0" sz="3200" spc="-95">
                <a:solidFill>
                  <a:srgbClr val="0E4D79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E4D79"/>
                </a:solidFill>
                <a:latin typeface="Calibri"/>
                <a:cs typeface="Calibri"/>
              </a:rPr>
              <a:t>review</a:t>
            </a:r>
            <a:r>
              <a:rPr dirty="0" sz="3200" spc="-95">
                <a:solidFill>
                  <a:srgbClr val="0E4D79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E4D79"/>
                </a:solidFill>
                <a:latin typeface="Calibri"/>
                <a:cs typeface="Calibri"/>
              </a:rPr>
              <a:t>office</a:t>
            </a:r>
            <a:r>
              <a:rPr dirty="0" sz="3200" spc="-80">
                <a:solidFill>
                  <a:srgbClr val="0E4D79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E4D79"/>
                </a:solidFill>
                <a:latin typeface="Calibri"/>
                <a:cs typeface="Calibri"/>
              </a:rPr>
              <a:t>is</a:t>
            </a:r>
            <a:r>
              <a:rPr dirty="0" sz="3200" spc="-70">
                <a:solidFill>
                  <a:srgbClr val="0E4D79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E4D79"/>
                </a:solidFill>
                <a:latin typeface="Calibri"/>
                <a:cs typeface="Calibri"/>
              </a:rPr>
              <a:t>the</a:t>
            </a:r>
            <a:r>
              <a:rPr dirty="0" sz="3200" spc="-65">
                <a:solidFill>
                  <a:srgbClr val="0E4D79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E4D79"/>
                </a:solidFill>
                <a:latin typeface="Calibri"/>
                <a:cs typeface="Calibri"/>
              </a:rPr>
              <a:t>Division</a:t>
            </a:r>
            <a:r>
              <a:rPr dirty="0" sz="3200" spc="-45">
                <a:solidFill>
                  <a:srgbClr val="0E4D79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E4D79"/>
                </a:solidFill>
                <a:latin typeface="Calibri"/>
                <a:cs typeface="Calibri"/>
              </a:rPr>
              <a:t>of</a:t>
            </a:r>
            <a:r>
              <a:rPr dirty="0" sz="3200" spc="-80">
                <a:solidFill>
                  <a:srgbClr val="0E4D79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0E4D79"/>
                </a:solidFill>
                <a:latin typeface="Calibri"/>
                <a:cs typeface="Calibri"/>
              </a:rPr>
              <a:t>Independent 	Review</a:t>
            </a:r>
            <a:r>
              <a:rPr dirty="0" sz="3200">
                <a:solidFill>
                  <a:srgbClr val="0E4D79"/>
                </a:solidFill>
                <a:latin typeface="Calibri"/>
                <a:cs typeface="Calibri"/>
              </a:rPr>
              <a:t>	</a:t>
            </a:r>
            <a:r>
              <a:rPr dirty="0" sz="3200" spc="-10">
                <a:solidFill>
                  <a:srgbClr val="0E4D79"/>
                </a:solidFill>
                <a:latin typeface="Calibri"/>
                <a:cs typeface="Calibri"/>
              </a:rPr>
              <a:t>(DIR)</a:t>
            </a:r>
            <a:endParaRPr sz="3200">
              <a:latin typeface="Calibri"/>
              <a:cs typeface="Calibri"/>
            </a:endParaRPr>
          </a:p>
          <a:p>
            <a:pPr marL="240029" marR="922655" indent="-227329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3200" spc="-10">
                <a:solidFill>
                  <a:srgbClr val="0E4D79"/>
                </a:solidFill>
                <a:latin typeface="Calibri"/>
                <a:cs typeface="Calibri"/>
              </a:rPr>
              <a:t>Applications</a:t>
            </a:r>
            <a:r>
              <a:rPr dirty="0" sz="3200" spc="-114">
                <a:solidFill>
                  <a:srgbClr val="0E4D79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E4D79"/>
                </a:solidFill>
                <a:latin typeface="Calibri"/>
                <a:cs typeface="Calibri"/>
              </a:rPr>
              <a:t>are</a:t>
            </a:r>
            <a:r>
              <a:rPr dirty="0" sz="3200" spc="-114">
                <a:solidFill>
                  <a:srgbClr val="0E4D79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0E4D79"/>
                </a:solidFill>
                <a:latin typeface="Calibri"/>
                <a:cs typeface="Calibri"/>
              </a:rPr>
              <a:t>reviewed</a:t>
            </a:r>
            <a:r>
              <a:rPr dirty="0" sz="3200" spc="-110">
                <a:solidFill>
                  <a:srgbClr val="0E4D79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E4D79"/>
                </a:solidFill>
                <a:latin typeface="Calibri"/>
                <a:cs typeface="Calibri"/>
              </a:rPr>
              <a:t>by</a:t>
            </a:r>
            <a:r>
              <a:rPr dirty="0" sz="3200" spc="-95">
                <a:solidFill>
                  <a:srgbClr val="0E4D79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E4D79"/>
                </a:solidFill>
                <a:latin typeface="Calibri"/>
                <a:cs typeface="Calibri"/>
              </a:rPr>
              <a:t>an</a:t>
            </a:r>
            <a:r>
              <a:rPr dirty="0" sz="3200" spc="-90">
                <a:solidFill>
                  <a:srgbClr val="0E4D79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E4D79"/>
                </a:solidFill>
                <a:latin typeface="Calibri"/>
                <a:cs typeface="Calibri"/>
              </a:rPr>
              <a:t>Objective</a:t>
            </a:r>
            <a:r>
              <a:rPr dirty="0" sz="3200" spc="-85">
                <a:solidFill>
                  <a:srgbClr val="0E4D79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0E4D79"/>
                </a:solidFill>
                <a:latin typeface="Calibri"/>
                <a:cs typeface="Calibri"/>
              </a:rPr>
              <a:t>Review </a:t>
            </a:r>
            <a:r>
              <a:rPr dirty="0" sz="3200" spc="-10">
                <a:solidFill>
                  <a:srgbClr val="0E4D79"/>
                </a:solidFill>
                <a:latin typeface="Calibri"/>
                <a:cs typeface="Calibri"/>
              </a:rPr>
              <a:t>	</a:t>
            </a:r>
            <a:r>
              <a:rPr dirty="0" sz="3200" spc="-20">
                <a:solidFill>
                  <a:srgbClr val="0E4D79"/>
                </a:solidFill>
                <a:latin typeface="Calibri"/>
                <a:cs typeface="Calibri"/>
              </a:rPr>
              <a:t>Committee</a:t>
            </a:r>
            <a:r>
              <a:rPr dirty="0" sz="3200" spc="-130">
                <a:solidFill>
                  <a:srgbClr val="0E4D79"/>
                </a:solidFill>
                <a:latin typeface="Calibri"/>
                <a:cs typeface="Calibri"/>
              </a:rPr>
              <a:t> </a:t>
            </a:r>
            <a:r>
              <a:rPr dirty="0" sz="3200" spc="-20">
                <a:solidFill>
                  <a:srgbClr val="0E4D79"/>
                </a:solidFill>
                <a:latin typeface="Calibri"/>
                <a:cs typeface="Calibri"/>
              </a:rPr>
              <a:t>(ORC)</a:t>
            </a:r>
            <a:endParaRPr sz="3200">
              <a:latin typeface="Calibri"/>
              <a:cs typeface="Calibri"/>
            </a:endParaRPr>
          </a:p>
          <a:p>
            <a:pPr marL="239395" marR="345440" indent="-227329">
              <a:lnSpc>
                <a:spcPct val="100000"/>
              </a:lnSpc>
              <a:spcBef>
                <a:spcPts val="705"/>
              </a:spcBef>
              <a:buFont typeface="Arial"/>
              <a:buChar char="•"/>
              <a:tabLst>
                <a:tab pos="240665" algn="l"/>
              </a:tabLst>
            </a:pPr>
            <a:r>
              <a:rPr dirty="0" sz="3200">
                <a:solidFill>
                  <a:srgbClr val="0E4D79"/>
                </a:solidFill>
                <a:latin typeface="Calibri"/>
                <a:cs typeface="Calibri"/>
              </a:rPr>
              <a:t>The</a:t>
            </a:r>
            <a:r>
              <a:rPr dirty="0" sz="3200" spc="-65">
                <a:solidFill>
                  <a:srgbClr val="0E4D79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E4D79"/>
                </a:solidFill>
                <a:latin typeface="Calibri"/>
                <a:cs typeface="Calibri"/>
              </a:rPr>
              <a:t>ORC</a:t>
            </a:r>
            <a:r>
              <a:rPr dirty="0" sz="3200" spc="-85">
                <a:solidFill>
                  <a:srgbClr val="0E4D79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E4D79"/>
                </a:solidFill>
                <a:latin typeface="Calibri"/>
                <a:cs typeface="Calibri"/>
              </a:rPr>
              <a:t>Panel</a:t>
            </a:r>
            <a:r>
              <a:rPr dirty="0" sz="3200" spc="-95">
                <a:solidFill>
                  <a:srgbClr val="0E4D79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E4D79"/>
                </a:solidFill>
                <a:latin typeface="Calibri"/>
                <a:cs typeface="Calibri"/>
              </a:rPr>
              <a:t>is</a:t>
            </a:r>
            <a:r>
              <a:rPr dirty="0" sz="3200" spc="-75">
                <a:solidFill>
                  <a:srgbClr val="0E4D79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E4D79"/>
                </a:solidFill>
                <a:latin typeface="Calibri"/>
                <a:cs typeface="Calibri"/>
              </a:rPr>
              <a:t>comprised</a:t>
            </a:r>
            <a:r>
              <a:rPr dirty="0" sz="3200" spc="-75">
                <a:solidFill>
                  <a:srgbClr val="0E4D79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E4D79"/>
                </a:solidFill>
                <a:latin typeface="Calibri"/>
                <a:cs typeface="Calibri"/>
              </a:rPr>
              <a:t>of</a:t>
            </a:r>
            <a:r>
              <a:rPr dirty="0" sz="3200" spc="-70">
                <a:solidFill>
                  <a:srgbClr val="0E4D79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E4D79"/>
                </a:solidFill>
                <a:latin typeface="Calibri"/>
                <a:cs typeface="Calibri"/>
              </a:rPr>
              <a:t>independent</a:t>
            </a:r>
            <a:r>
              <a:rPr dirty="0" sz="3200" spc="-50">
                <a:solidFill>
                  <a:srgbClr val="0E4D79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0E4D79"/>
                </a:solidFill>
                <a:latin typeface="Calibri"/>
                <a:cs typeface="Calibri"/>
              </a:rPr>
              <a:t>qualified 	Reviewers</a:t>
            </a:r>
            <a:endParaRPr sz="3200">
              <a:latin typeface="Calibri"/>
              <a:cs typeface="Calibri"/>
            </a:endParaRPr>
          </a:p>
          <a:p>
            <a:pPr marL="240029" marR="636270" indent="-227329">
              <a:lnSpc>
                <a:spcPct val="67800"/>
              </a:lnSpc>
              <a:spcBef>
                <a:spcPts val="1190"/>
              </a:spcBef>
              <a:buFont typeface="Arial"/>
              <a:buChar char="•"/>
              <a:tabLst>
                <a:tab pos="241300" algn="l"/>
                <a:tab pos="2788285" algn="l"/>
              </a:tabLst>
            </a:pPr>
            <a:r>
              <a:rPr dirty="0" sz="3200">
                <a:solidFill>
                  <a:srgbClr val="0E4D79"/>
                </a:solidFill>
                <a:latin typeface="Calibri"/>
                <a:cs typeface="Calibri"/>
              </a:rPr>
              <a:t>ORC</a:t>
            </a:r>
            <a:r>
              <a:rPr dirty="0" sz="3200" spc="-90">
                <a:solidFill>
                  <a:srgbClr val="0E4D79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E4D79"/>
                </a:solidFill>
                <a:latin typeface="Calibri"/>
                <a:cs typeface="Calibri"/>
              </a:rPr>
              <a:t>is</a:t>
            </a:r>
            <a:r>
              <a:rPr dirty="0" sz="3200" spc="-85">
                <a:solidFill>
                  <a:srgbClr val="0E4D79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0E4D79"/>
                </a:solidFill>
                <a:latin typeface="Calibri"/>
                <a:cs typeface="Calibri"/>
              </a:rPr>
              <a:t>responsible</a:t>
            </a:r>
            <a:r>
              <a:rPr dirty="0" sz="3200" spc="-85">
                <a:solidFill>
                  <a:srgbClr val="0E4D79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E4D79"/>
                </a:solidFill>
                <a:latin typeface="Calibri"/>
                <a:cs typeface="Calibri"/>
              </a:rPr>
              <a:t>for</a:t>
            </a:r>
            <a:r>
              <a:rPr dirty="0" sz="3200" spc="-95">
                <a:solidFill>
                  <a:srgbClr val="0E4D79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0E4D79"/>
                </a:solidFill>
                <a:latin typeface="Calibri"/>
                <a:cs typeface="Calibri"/>
              </a:rPr>
              <a:t>evaluating</a:t>
            </a:r>
            <a:r>
              <a:rPr dirty="0" sz="3200" spc="-70">
                <a:solidFill>
                  <a:srgbClr val="0E4D79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E4D79"/>
                </a:solidFill>
                <a:latin typeface="Calibri"/>
                <a:cs typeface="Calibri"/>
              </a:rPr>
              <a:t>and</a:t>
            </a:r>
            <a:r>
              <a:rPr dirty="0" sz="3200" spc="-70">
                <a:solidFill>
                  <a:srgbClr val="0E4D79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E4D79"/>
                </a:solidFill>
                <a:latin typeface="Calibri"/>
                <a:cs typeface="Calibri"/>
              </a:rPr>
              <a:t>rating</a:t>
            </a:r>
            <a:r>
              <a:rPr dirty="0" sz="3200" spc="-80">
                <a:solidFill>
                  <a:srgbClr val="0E4D79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0E4D79"/>
                </a:solidFill>
                <a:latin typeface="Calibri"/>
                <a:cs typeface="Calibri"/>
              </a:rPr>
              <a:t>eligible </a:t>
            </a:r>
            <a:r>
              <a:rPr dirty="0" sz="3200" spc="-10">
                <a:solidFill>
                  <a:srgbClr val="0E4D79"/>
                </a:solidFill>
                <a:latin typeface="Calibri"/>
                <a:cs typeface="Calibri"/>
              </a:rPr>
              <a:t>	</a:t>
            </a:r>
            <a:r>
              <a:rPr dirty="0" sz="3200" spc="-25">
                <a:solidFill>
                  <a:srgbClr val="0E4D79"/>
                </a:solidFill>
                <a:latin typeface="Calibri"/>
                <a:cs typeface="Calibri"/>
              </a:rPr>
              <a:t>applications</a:t>
            </a:r>
            <a:r>
              <a:rPr dirty="0" sz="3200" spc="-120">
                <a:solidFill>
                  <a:srgbClr val="0E4D79"/>
                </a:solidFill>
                <a:latin typeface="Calibri"/>
                <a:cs typeface="Calibri"/>
              </a:rPr>
              <a:t> </a:t>
            </a:r>
            <a:r>
              <a:rPr dirty="0" sz="3200" spc="-25">
                <a:solidFill>
                  <a:srgbClr val="0E4D79"/>
                </a:solidFill>
                <a:latin typeface="Calibri"/>
                <a:cs typeface="Calibri"/>
              </a:rPr>
              <a:t>in</a:t>
            </a:r>
            <a:r>
              <a:rPr dirty="0" sz="3200">
                <a:solidFill>
                  <a:srgbClr val="0E4D79"/>
                </a:solidFill>
                <a:latin typeface="Calibri"/>
                <a:cs typeface="Calibri"/>
              </a:rPr>
              <a:t>	response</a:t>
            </a:r>
            <a:r>
              <a:rPr dirty="0" sz="3200" spc="-90">
                <a:solidFill>
                  <a:srgbClr val="0E4D79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E4D79"/>
                </a:solidFill>
                <a:latin typeface="Calibri"/>
                <a:cs typeface="Calibri"/>
              </a:rPr>
              <a:t>to</a:t>
            </a:r>
            <a:r>
              <a:rPr dirty="0" sz="3200" spc="-65">
                <a:solidFill>
                  <a:srgbClr val="0E4D79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E4D79"/>
                </a:solidFill>
                <a:latin typeface="Calibri"/>
                <a:cs typeface="Calibri"/>
              </a:rPr>
              <a:t>the</a:t>
            </a:r>
            <a:r>
              <a:rPr dirty="0" sz="3200" spc="-80">
                <a:solidFill>
                  <a:srgbClr val="0E4D79"/>
                </a:solidFill>
                <a:latin typeface="Calibri"/>
                <a:cs typeface="Calibri"/>
              </a:rPr>
              <a:t> </a:t>
            </a:r>
            <a:r>
              <a:rPr dirty="0" sz="3200" spc="-20">
                <a:solidFill>
                  <a:srgbClr val="0E4D79"/>
                </a:solidFill>
                <a:latin typeface="Calibri"/>
                <a:cs typeface="Calibri"/>
              </a:rPr>
              <a:t>NOFO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761" y="416433"/>
            <a:ext cx="12192000" cy="5327650"/>
            <a:chOff x="761" y="416433"/>
            <a:chExt cx="12192000" cy="5327650"/>
          </a:xfrm>
        </p:grpSpPr>
        <p:sp>
          <p:nvSpPr>
            <p:cNvPr id="3" name="object 3" descr=""/>
            <p:cNvSpPr/>
            <p:nvPr/>
          </p:nvSpPr>
          <p:spPr>
            <a:xfrm>
              <a:off x="761" y="1048512"/>
              <a:ext cx="12192000" cy="38100"/>
            </a:xfrm>
            <a:custGeom>
              <a:avLst/>
              <a:gdLst/>
              <a:ahLst/>
              <a:cxnLst/>
              <a:rect l="l" t="t" r="r" b="b"/>
              <a:pathLst>
                <a:path w="12192000" h="38100">
                  <a:moveTo>
                    <a:pt x="0" y="38100"/>
                  </a:moveTo>
                  <a:lnTo>
                    <a:pt x="12192000" y="3810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761" y="1048512"/>
              <a:ext cx="12192000" cy="38100"/>
            </a:xfrm>
            <a:custGeom>
              <a:avLst/>
              <a:gdLst/>
              <a:ahLst/>
              <a:cxnLst/>
              <a:rect l="l" t="t" r="r" b="b"/>
              <a:pathLst>
                <a:path w="12192000" h="38100">
                  <a:moveTo>
                    <a:pt x="0" y="38100"/>
                  </a:moveTo>
                  <a:lnTo>
                    <a:pt x="12192000" y="3810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40523" y="445009"/>
              <a:ext cx="4351018" cy="5269990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7226236" y="430720"/>
              <a:ext cx="4379595" cy="5299075"/>
            </a:xfrm>
            <a:custGeom>
              <a:avLst/>
              <a:gdLst/>
              <a:ahLst/>
              <a:cxnLst/>
              <a:rect l="l" t="t" r="r" b="b"/>
              <a:pathLst>
                <a:path w="4379595" h="5299075">
                  <a:moveTo>
                    <a:pt x="0" y="0"/>
                  </a:moveTo>
                  <a:lnTo>
                    <a:pt x="4379595" y="0"/>
                  </a:lnTo>
                  <a:lnTo>
                    <a:pt x="4379595" y="5298567"/>
                  </a:lnTo>
                  <a:lnTo>
                    <a:pt x="0" y="5298567"/>
                  </a:lnTo>
                  <a:lnTo>
                    <a:pt x="0" y="0"/>
                  </a:lnTo>
                  <a:close/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685291" y="1522121"/>
            <a:ext cx="5513705" cy="374205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68630" marR="5080" indent="-456565">
              <a:lnSpc>
                <a:spcPct val="100000"/>
              </a:lnSpc>
              <a:spcBef>
                <a:spcPts val="105"/>
              </a:spcBef>
              <a:buClr>
                <a:srgbClr val="0F4D79"/>
              </a:buClr>
              <a:buFont typeface="Wingdings"/>
              <a:buChar char=""/>
              <a:tabLst>
                <a:tab pos="468630" algn="l"/>
              </a:tabLst>
            </a:pPr>
            <a:r>
              <a:rPr dirty="0" sz="3200">
                <a:solidFill>
                  <a:srgbClr val="0F4D79"/>
                </a:solidFill>
                <a:latin typeface="Calibri"/>
                <a:cs typeface="Calibri"/>
              </a:rPr>
              <a:t>Notice</a:t>
            </a:r>
            <a:r>
              <a:rPr dirty="0" sz="3200" spc="-100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F4D79"/>
                </a:solidFill>
                <a:latin typeface="Calibri"/>
                <a:cs typeface="Calibri"/>
              </a:rPr>
              <a:t>of</a:t>
            </a:r>
            <a:r>
              <a:rPr dirty="0" sz="3200" spc="-90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F4D79"/>
                </a:solidFill>
                <a:latin typeface="Calibri"/>
                <a:cs typeface="Calibri"/>
              </a:rPr>
              <a:t>Funding</a:t>
            </a:r>
            <a:r>
              <a:rPr dirty="0" sz="3200" spc="-10">
                <a:solidFill>
                  <a:srgbClr val="0F4D79"/>
                </a:solidFill>
                <a:latin typeface="Calibri"/>
                <a:cs typeface="Calibri"/>
              </a:rPr>
              <a:t> Opportunity </a:t>
            </a:r>
            <a:r>
              <a:rPr dirty="0" sz="3200">
                <a:solidFill>
                  <a:srgbClr val="0F4D79"/>
                </a:solidFill>
                <a:latin typeface="Calibri"/>
                <a:cs typeface="Calibri"/>
              </a:rPr>
              <a:t>Companion</a:t>
            </a:r>
            <a:r>
              <a:rPr dirty="0" sz="3200" spc="-145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3200" spc="-20">
                <a:solidFill>
                  <a:srgbClr val="0F4D79"/>
                </a:solidFill>
                <a:latin typeface="Calibri"/>
                <a:cs typeface="Calibri"/>
              </a:rPr>
              <a:t>Guide</a:t>
            </a:r>
            <a:endParaRPr sz="3200">
              <a:latin typeface="Calibri"/>
              <a:cs typeface="Calibri"/>
            </a:endParaRPr>
          </a:p>
          <a:p>
            <a:pPr lvl="1" marL="925830" marR="252729" indent="-456565">
              <a:lnSpc>
                <a:spcPct val="100000"/>
              </a:lnSpc>
              <a:spcBef>
                <a:spcPts val="720"/>
              </a:spcBef>
              <a:buFont typeface="Wingdings"/>
              <a:buChar char=""/>
              <a:tabLst>
                <a:tab pos="925830" algn="l"/>
              </a:tabLst>
            </a:pPr>
            <a:r>
              <a:rPr dirty="0" sz="2800" spc="-25">
                <a:solidFill>
                  <a:srgbClr val="0F4D79"/>
                </a:solidFill>
                <a:latin typeface="Calibri"/>
                <a:cs typeface="Calibri"/>
              </a:rPr>
              <a:t>Detailed</a:t>
            </a:r>
            <a:r>
              <a:rPr dirty="0" sz="2800" spc="-114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0F4D79"/>
                </a:solidFill>
                <a:latin typeface="Calibri"/>
                <a:cs typeface="Calibri"/>
              </a:rPr>
              <a:t>instructions</a:t>
            </a:r>
            <a:r>
              <a:rPr dirty="0" sz="2800" spc="-25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F4D79"/>
                </a:solidFill>
                <a:latin typeface="Calibri"/>
                <a:cs typeface="Calibri"/>
              </a:rPr>
              <a:t>to</a:t>
            </a:r>
            <a:r>
              <a:rPr dirty="0" sz="2800" spc="-125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0F4D79"/>
                </a:solidFill>
                <a:latin typeface="Calibri"/>
                <a:cs typeface="Calibri"/>
              </a:rPr>
              <a:t>help applicants</a:t>
            </a:r>
            <a:r>
              <a:rPr dirty="0" sz="2800" spc="-80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800" spc="-25">
                <a:solidFill>
                  <a:srgbClr val="0F4D79"/>
                </a:solidFill>
                <a:latin typeface="Calibri"/>
                <a:cs typeface="Calibri"/>
              </a:rPr>
              <a:t>prepare</a:t>
            </a:r>
            <a:r>
              <a:rPr dirty="0" sz="2800" spc="-114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F4D79"/>
                </a:solidFill>
                <a:latin typeface="Calibri"/>
                <a:cs typeface="Calibri"/>
              </a:rPr>
              <a:t>and</a:t>
            </a:r>
            <a:r>
              <a:rPr dirty="0" sz="2800" spc="-120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F4D79"/>
                </a:solidFill>
                <a:latin typeface="Calibri"/>
                <a:cs typeface="Calibri"/>
              </a:rPr>
              <a:t>submit applications</a:t>
            </a:r>
            <a:endParaRPr sz="2800">
              <a:latin typeface="Calibri"/>
              <a:cs typeface="Calibri"/>
            </a:endParaRPr>
          </a:p>
          <a:p>
            <a:pPr algn="just" lvl="1" marL="925830" marR="131445" indent="-456565">
              <a:lnSpc>
                <a:spcPct val="100000"/>
              </a:lnSpc>
              <a:spcBef>
                <a:spcPts val="700"/>
              </a:spcBef>
              <a:buFont typeface="Wingdings"/>
              <a:buChar char=""/>
              <a:tabLst>
                <a:tab pos="925830" algn="l"/>
              </a:tabLst>
            </a:pPr>
            <a:r>
              <a:rPr dirty="0" sz="2800">
                <a:solidFill>
                  <a:srgbClr val="0F4D79"/>
                </a:solidFill>
                <a:latin typeface="Calibri"/>
                <a:cs typeface="Calibri"/>
              </a:rPr>
              <a:t>There</a:t>
            </a:r>
            <a:r>
              <a:rPr dirty="0" sz="2800" spc="65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F4D79"/>
                </a:solidFill>
                <a:latin typeface="Calibri"/>
                <a:cs typeface="Calibri"/>
              </a:rPr>
              <a:t>may</a:t>
            </a:r>
            <a:r>
              <a:rPr dirty="0" sz="2800" spc="50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F4D79"/>
                </a:solidFill>
                <a:latin typeface="Calibri"/>
                <a:cs typeface="Calibri"/>
              </a:rPr>
              <a:t>be</a:t>
            </a:r>
            <a:r>
              <a:rPr dirty="0" sz="2800" spc="80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0F4D79"/>
                </a:solidFill>
                <a:latin typeface="Calibri"/>
                <a:cs typeface="Calibri"/>
              </a:rPr>
              <a:t>different</a:t>
            </a:r>
            <a:r>
              <a:rPr dirty="0" sz="2800" spc="40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F4D79"/>
                </a:solidFill>
                <a:latin typeface="Calibri"/>
                <a:cs typeface="Calibri"/>
              </a:rPr>
              <a:t>guides, </a:t>
            </a:r>
            <a:r>
              <a:rPr dirty="0" sz="2800">
                <a:solidFill>
                  <a:srgbClr val="0F4D79"/>
                </a:solidFill>
                <a:latin typeface="Calibri"/>
                <a:cs typeface="Calibri"/>
              </a:rPr>
              <a:t>please</a:t>
            </a:r>
            <a:r>
              <a:rPr dirty="0" sz="2800" spc="-25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F4D79"/>
                </a:solidFill>
                <a:latin typeface="Calibri"/>
                <a:cs typeface="Calibri"/>
              </a:rPr>
              <a:t>see</a:t>
            </a:r>
            <a:r>
              <a:rPr dirty="0" sz="2800" spc="-20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F4D79"/>
                </a:solidFill>
                <a:latin typeface="Calibri"/>
                <a:cs typeface="Calibri"/>
              </a:rPr>
              <a:t>the</a:t>
            </a:r>
            <a:r>
              <a:rPr dirty="0" sz="2800" spc="-20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F4D79"/>
                </a:solidFill>
                <a:latin typeface="Calibri"/>
                <a:cs typeface="Calibri"/>
              </a:rPr>
              <a:t>NOFO</a:t>
            </a:r>
            <a:r>
              <a:rPr dirty="0" sz="2800" spc="-25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F4D79"/>
                </a:solidFill>
                <a:latin typeface="Calibri"/>
                <a:cs typeface="Calibri"/>
              </a:rPr>
              <a:t>for</a:t>
            </a:r>
            <a:r>
              <a:rPr dirty="0" sz="2800" spc="-35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F4D79"/>
                </a:solidFill>
                <a:latin typeface="Calibri"/>
                <a:cs typeface="Calibri"/>
              </a:rPr>
              <a:t>which </a:t>
            </a:r>
            <a:r>
              <a:rPr dirty="0" sz="2800">
                <a:solidFill>
                  <a:srgbClr val="0F4D79"/>
                </a:solidFill>
                <a:latin typeface="Calibri"/>
                <a:cs typeface="Calibri"/>
              </a:rPr>
              <a:t>one</a:t>
            </a:r>
            <a:r>
              <a:rPr dirty="0" sz="2800" spc="-75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F4D79"/>
                </a:solidFill>
                <a:latin typeface="Calibri"/>
                <a:cs typeface="Calibri"/>
              </a:rPr>
              <a:t>to</a:t>
            </a:r>
            <a:r>
              <a:rPr dirty="0" sz="2800" spc="-95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F4D79"/>
                </a:solidFill>
                <a:latin typeface="Calibri"/>
                <a:cs typeface="Calibri"/>
              </a:rPr>
              <a:t>reference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1920239" y="6338315"/>
            <a:ext cx="2752090" cy="22860"/>
          </a:xfrm>
          <a:custGeom>
            <a:avLst/>
            <a:gdLst/>
            <a:ahLst/>
            <a:cxnLst/>
            <a:rect l="l" t="t" r="r" b="b"/>
            <a:pathLst>
              <a:path w="2752090" h="22860">
                <a:moveTo>
                  <a:pt x="2751963" y="0"/>
                </a:moveTo>
                <a:lnTo>
                  <a:pt x="0" y="0"/>
                </a:lnTo>
                <a:lnTo>
                  <a:pt x="0" y="22860"/>
                </a:lnTo>
                <a:lnTo>
                  <a:pt x="2751963" y="22860"/>
                </a:lnTo>
                <a:lnTo>
                  <a:pt x="2751963" y="0"/>
                </a:lnTo>
                <a:close/>
              </a:path>
            </a:pathLst>
          </a:custGeom>
          <a:solidFill>
            <a:srgbClr val="0561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03035" rIns="0" bIns="0" rtlCol="0" vert="horz">
            <a:spAutoFit/>
          </a:bodyPr>
          <a:lstStyle/>
          <a:p>
            <a:pPr marL="466725">
              <a:lnSpc>
                <a:spcPct val="100000"/>
              </a:lnSpc>
              <a:spcBef>
                <a:spcPts val="100"/>
              </a:spcBef>
            </a:pPr>
            <a:r>
              <a:rPr dirty="0" sz="3900"/>
              <a:t>Application</a:t>
            </a:r>
            <a:r>
              <a:rPr dirty="0" sz="3900" spc="-220"/>
              <a:t> </a:t>
            </a:r>
            <a:r>
              <a:rPr dirty="0" sz="3900" spc="-10"/>
              <a:t>Guides</a:t>
            </a:r>
            <a:endParaRPr sz="3900"/>
          </a:p>
        </p:txBody>
      </p: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187196" y="381000"/>
            <a:ext cx="9859010" cy="3265170"/>
            <a:chOff x="1187196" y="381000"/>
            <a:chExt cx="9859010" cy="326517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2000" y="381000"/>
              <a:ext cx="2663951" cy="2176271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7196" y="2441448"/>
              <a:ext cx="8365235" cy="1118615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01139" y="3325557"/>
              <a:ext cx="292607" cy="32003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88439" y="2558476"/>
            <a:ext cx="7731759" cy="118681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b="0">
                <a:latin typeface="Calibri Light"/>
                <a:cs typeface="Calibri Light"/>
              </a:rPr>
              <a:t>The</a:t>
            </a:r>
            <a:r>
              <a:rPr dirty="0" spc="-165" b="0">
                <a:latin typeface="Calibri Light"/>
                <a:cs typeface="Calibri Light"/>
              </a:rPr>
              <a:t> </a:t>
            </a:r>
            <a:r>
              <a:rPr dirty="0" spc="-40" b="0">
                <a:latin typeface="Calibri Light"/>
                <a:cs typeface="Calibri Light"/>
              </a:rPr>
              <a:t>Federal</a:t>
            </a:r>
            <a:r>
              <a:rPr dirty="0" spc="-160" b="0">
                <a:latin typeface="Calibri Light"/>
                <a:cs typeface="Calibri Light"/>
              </a:rPr>
              <a:t> </a:t>
            </a:r>
            <a:r>
              <a:rPr dirty="0" spc="-35" b="0">
                <a:latin typeface="Calibri Light"/>
                <a:cs typeface="Calibri Light"/>
              </a:rPr>
              <a:t>Grant</a:t>
            </a:r>
            <a:r>
              <a:rPr dirty="0" spc="-160" b="0">
                <a:latin typeface="Calibri Light"/>
                <a:cs typeface="Calibri Light"/>
              </a:rPr>
              <a:t> </a:t>
            </a:r>
            <a:r>
              <a:rPr dirty="0" spc="-40" b="0">
                <a:latin typeface="Calibri Light"/>
                <a:cs typeface="Calibri Light"/>
              </a:rPr>
              <a:t>Application</a:t>
            </a:r>
            <a:r>
              <a:rPr dirty="0" spc="-185" b="0">
                <a:latin typeface="Calibri Light"/>
                <a:cs typeface="Calibri Light"/>
              </a:rPr>
              <a:t> </a:t>
            </a:r>
            <a:r>
              <a:rPr dirty="0" spc="-10" b="0">
                <a:latin typeface="Calibri Light"/>
                <a:cs typeface="Calibri Light"/>
              </a:rPr>
              <a:t>Process:</a:t>
            </a:r>
          </a:p>
          <a:p>
            <a:pPr marL="583565">
              <a:lnSpc>
                <a:spcPct val="100000"/>
              </a:lnSpc>
              <a:spcBef>
                <a:spcPts val="30"/>
              </a:spcBef>
            </a:pPr>
            <a:r>
              <a:rPr dirty="0" sz="3600"/>
              <a:t>REGISTER</a:t>
            </a:r>
            <a:r>
              <a:rPr dirty="0" sz="3600" spc="-35"/>
              <a:t> </a:t>
            </a:r>
            <a:r>
              <a:rPr dirty="0" sz="3600"/>
              <a:t>&amp;</a:t>
            </a:r>
            <a:r>
              <a:rPr dirty="0" sz="3600" spc="-30"/>
              <a:t> </a:t>
            </a:r>
            <a:r>
              <a:rPr dirty="0" sz="3600"/>
              <a:t>GET</a:t>
            </a:r>
            <a:r>
              <a:rPr dirty="0" sz="3600" spc="-30"/>
              <a:t> </a:t>
            </a:r>
            <a:r>
              <a:rPr dirty="0" sz="3600" spc="-10"/>
              <a:t>READY</a:t>
            </a:r>
            <a:endParaRPr sz="3600"/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61" y="1067561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 h="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38100">
            <a:solidFill>
              <a:srgbClr val="8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183897"/>
            <a:ext cx="671639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Become</a:t>
            </a:r>
            <a:r>
              <a:rPr dirty="0" spc="-160"/>
              <a:t> </a:t>
            </a:r>
            <a:r>
              <a:rPr dirty="0"/>
              <a:t>a</a:t>
            </a:r>
            <a:r>
              <a:rPr dirty="0" spc="-150"/>
              <a:t> </a:t>
            </a:r>
            <a:r>
              <a:rPr dirty="0"/>
              <a:t>HRSA</a:t>
            </a:r>
            <a:r>
              <a:rPr dirty="0" spc="-135"/>
              <a:t> </a:t>
            </a:r>
            <a:r>
              <a:rPr dirty="0"/>
              <a:t>Grant</a:t>
            </a:r>
            <a:r>
              <a:rPr dirty="0" spc="-120"/>
              <a:t> </a:t>
            </a:r>
            <a:r>
              <a:rPr dirty="0" spc="-10"/>
              <a:t>Reviewer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538481" y="976765"/>
            <a:ext cx="10815320" cy="751205"/>
          </a:xfrm>
          <a:prstGeom prst="rect">
            <a:avLst/>
          </a:prstGeom>
        </p:spPr>
        <p:txBody>
          <a:bodyPr wrap="square" lIns="0" tIns="7048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555"/>
              </a:spcBef>
            </a:pPr>
            <a:r>
              <a:rPr dirty="0" sz="2000">
                <a:solidFill>
                  <a:srgbClr val="0F4D7A"/>
                </a:solidFill>
                <a:latin typeface="Calibri"/>
                <a:cs typeface="Calibri"/>
              </a:rPr>
              <a:t>We</a:t>
            </a:r>
            <a:r>
              <a:rPr dirty="0" sz="2000" spc="-6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F4D7A"/>
                </a:solidFill>
                <a:latin typeface="Calibri"/>
                <a:cs typeface="Calibri"/>
              </a:rPr>
              <a:t>are</a:t>
            </a:r>
            <a:r>
              <a:rPr dirty="0" sz="2000" spc="-5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F4D7A"/>
                </a:solidFill>
                <a:latin typeface="Calibri"/>
                <a:cs typeface="Calibri"/>
              </a:rPr>
              <a:t>seeking</a:t>
            </a:r>
            <a:r>
              <a:rPr dirty="0" sz="2000" spc="-5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F4D7A"/>
                </a:solidFill>
                <a:latin typeface="Calibri"/>
                <a:cs typeface="Calibri"/>
              </a:rPr>
              <a:t>subject</a:t>
            </a:r>
            <a:r>
              <a:rPr dirty="0" sz="2000" spc="-6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0F4D7A"/>
                </a:solidFill>
                <a:latin typeface="Calibri"/>
                <a:cs typeface="Calibri"/>
              </a:rPr>
              <a:t>matter</a:t>
            </a:r>
            <a:r>
              <a:rPr dirty="0" sz="2000" spc="-4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F4D7A"/>
                </a:solidFill>
                <a:latin typeface="Calibri"/>
                <a:cs typeface="Calibri"/>
              </a:rPr>
              <a:t>experts</a:t>
            </a:r>
            <a:r>
              <a:rPr dirty="0" sz="2000" spc="-4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F4D7A"/>
                </a:solidFill>
                <a:latin typeface="Calibri"/>
                <a:cs typeface="Calibri"/>
              </a:rPr>
              <a:t>to</a:t>
            </a:r>
            <a:r>
              <a:rPr dirty="0" sz="2000" spc="-6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F4D7A"/>
                </a:solidFill>
                <a:latin typeface="Calibri"/>
                <a:cs typeface="Calibri"/>
              </a:rPr>
              <a:t>provide</a:t>
            </a:r>
            <a:r>
              <a:rPr dirty="0" sz="2000" spc="-5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0F4D7A"/>
                </a:solidFill>
                <a:latin typeface="Calibri"/>
                <a:cs typeface="Calibri"/>
              </a:rPr>
              <a:t>peer,</a:t>
            </a:r>
            <a:r>
              <a:rPr dirty="0" sz="2000" spc="-6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F4D7A"/>
                </a:solidFill>
                <a:latin typeface="Calibri"/>
                <a:cs typeface="Calibri"/>
              </a:rPr>
              <a:t>virtual</a:t>
            </a:r>
            <a:r>
              <a:rPr dirty="0" sz="2000" spc="-4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0F4D7A"/>
                </a:solidFill>
                <a:latin typeface="Calibri"/>
                <a:cs typeface="Calibri"/>
              </a:rPr>
              <a:t>reviews</a:t>
            </a:r>
            <a:r>
              <a:rPr dirty="0" sz="2000" spc="-4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F4D7A"/>
                </a:solidFill>
                <a:latin typeface="Calibri"/>
                <a:cs typeface="Calibri"/>
              </a:rPr>
              <a:t>of</a:t>
            </a:r>
            <a:r>
              <a:rPr dirty="0" sz="2000" spc="-6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F4D7A"/>
                </a:solidFill>
                <a:latin typeface="Calibri"/>
                <a:cs typeface="Calibri"/>
              </a:rPr>
              <a:t>the</a:t>
            </a:r>
            <a:r>
              <a:rPr dirty="0" sz="2000" spc="-5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0F4D7A"/>
                </a:solidFill>
                <a:latin typeface="Calibri"/>
                <a:cs typeface="Calibri"/>
              </a:rPr>
              <a:t>agency’s</a:t>
            </a:r>
            <a:r>
              <a:rPr dirty="0" sz="2000" spc="-9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F4D7A"/>
                </a:solidFill>
                <a:latin typeface="Calibri"/>
                <a:cs typeface="Calibri"/>
              </a:rPr>
              <a:t>grant</a:t>
            </a:r>
            <a:r>
              <a:rPr dirty="0" sz="2000" spc="-6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0F4D7A"/>
                </a:solidFill>
                <a:latin typeface="Calibri"/>
                <a:cs typeface="Calibri"/>
              </a:rPr>
              <a:t>applications.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55"/>
              </a:spcBef>
            </a:pPr>
            <a:r>
              <a:rPr dirty="0" sz="2000">
                <a:solidFill>
                  <a:srgbClr val="0F4D7A"/>
                </a:solidFill>
                <a:latin typeface="Calibri"/>
                <a:cs typeface="Calibri"/>
              </a:rPr>
              <a:t>Grant</a:t>
            </a:r>
            <a:r>
              <a:rPr dirty="0" sz="2000" spc="-6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0F4D7A"/>
                </a:solidFill>
                <a:latin typeface="Calibri"/>
                <a:cs typeface="Calibri"/>
              </a:rPr>
              <a:t>reviewers</a:t>
            </a:r>
            <a:r>
              <a:rPr dirty="0" sz="2000" spc="-4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F4D7A"/>
                </a:solidFill>
                <a:latin typeface="Calibri"/>
                <a:cs typeface="Calibri"/>
              </a:rPr>
              <a:t>are</a:t>
            </a:r>
            <a:r>
              <a:rPr dirty="0" sz="2000" spc="-6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0F4D7A"/>
                </a:solidFill>
                <a:latin typeface="Calibri"/>
                <a:cs typeface="Calibri"/>
              </a:rPr>
              <a:t>compensated</a:t>
            </a:r>
            <a:r>
              <a:rPr dirty="0" sz="2000" spc="-5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F4D7A"/>
                </a:solidFill>
                <a:latin typeface="Calibri"/>
                <a:cs typeface="Calibri"/>
              </a:rPr>
              <a:t>for</a:t>
            </a:r>
            <a:r>
              <a:rPr dirty="0" sz="2000" spc="-7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F4D7A"/>
                </a:solidFill>
                <a:latin typeface="Calibri"/>
                <a:cs typeface="Calibri"/>
              </a:rPr>
              <a:t>their</a:t>
            </a:r>
            <a:r>
              <a:rPr dirty="0" sz="2000" spc="-6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0F4D7A"/>
                </a:solidFill>
                <a:latin typeface="Calibri"/>
                <a:cs typeface="Calibri"/>
              </a:rPr>
              <a:t>time.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182857" y="5509716"/>
            <a:ext cx="7524115" cy="807720"/>
          </a:xfrm>
          <a:prstGeom prst="rect">
            <a:avLst/>
          </a:prstGeom>
        </p:spPr>
        <p:txBody>
          <a:bodyPr wrap="square" lIns="0" tIns="635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500"/>
              </a:spcBef>
            </a:pPr>
            <a:r>
              <a:rPr dirty="0" sz="2000">
                <a:solidFill>
                  <a:srgbClr val="0F4D7A"/>
                </a:solidFill>
                <a:latin typeface="Calibri"/>
                <a:cs typeface="Calibri"/>
              </a:rPr>
              <a:t>If</a:t>
            </a:r>
            <a:r>
              <a:rPr dirty="0" sz="2000" spc="-5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F4D7A"/>
                </a:solidFill>
                <a:latin typeface="Calibri"/>
                <a:cs typeface="Calibri"/>
              </a:rPr>
              <a:t>you</a:t>
            </a:r>
            <a:r>
              <a:rPr dirty="0" sz="2000" spc="-6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F4D7A"/>
                </a:solidFill>
                <a:latin typeface="Calibri"/>
                <a:cs typeface="Calibri"/>
              </a:rPr>
              <a:t>are</a:t>
            </a:r>
            <a:r>
              <a:rPr dirty="0" sz="2000" spc="-4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0F4D7A"/>
                </a:solidFill>
                <a:latin typeface="Calibri"/>
                <a:cs typeface="Calibri"/>
              </a:rPr>
              <a:t>interested</a:t>
            </a:r>
            <a:r>
              <a:rPr dirty="0" sz="2000" spc="-1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F4D7A"/>
                </a:solidFill>
                <a:latin typeface="Calibri"/>
                <a:cs typeface="Calibri"/>
              </a:rPr>
              <a:t>in</a:t>
            </a:r>
            <a:r>
              <a:rPr dirty="0" sz="2000" spc="-3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F4D7A"/>
                </a:solidFill>
                <a:latin typeface="Calibri"/>
                <a:cs typeface="Calibri"/>
              </a:rPr>
              <a:t>serving</a:t>
            </a:r>
            <a:r>
              <a:rPr dirty="0" sz="2000" spc="-4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F4D7A"/>
                </a:solidFill>
                <a:latin typeface="Calibri"/>
                <a:cs typeface="Calibri"/>
              </a:rPr>
              <a:t>as</a:t>
            </a:r>
            <a:r>
              <a:rPr dirty="0" sz="2000" spc="-3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F4D7A"/>
                </a:solidFill>
                <a:latin typeface="Calibri"/>
                <a:cs typeface="Calibri"/>
              </a:rPr>
              <a:t>a</a:t>
            </a:r>
            <a:r>
              <a:rPr dirty="0" sz="2000" spc="-5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F4D7A"/>
                </a:solidFill>
                <a:latin typeface="Calibri"/>
                <a:cs typeface="Calibri"/>
              </a:rPr>
              <a:t>grant</a:t>
            </a:r>
            <a:r>
              <a:rPr dirty="0" sz="2000" spc="-5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000" spc="-30">
                <a:solidFill>
                  <a:srgbClr val="0F4D7A"/>
                </a:solidFill>
                <a:latin typeface="Calibri"/>
                <a:cs typeface="Calibri"/>
              </a:rPr>
              <a:t>reviewer,</a:t>
            </a:r>
            <a:r>
              <a:rPr dirty="0" sz="2000" spc="-2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F4D7A"/>
                </a:solidFill>
                <a:latin typeface="Calibri"/>
                <a:cs typeface="Calibri"/>
              </a:rPr>
              <a:t>you</a:t>
            </a:r>
            <a:r>
              <a:rPr dirty="0" sz="2000" spc="-7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F4D7A"/>
                </a:solidFill>
                <a:latin typeface="Calibri"/>
                <a:cs typeface="Calibri"/>
              </a:rPr>
              <a:t>can</a:t>
            </a:r>
            <a:r>
              <a:rPr dirty="0" sz="2000" spc="-4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F4D7A"/>
                </a:solidFill>
                <a:latin typeface="Calibri"/>
                <a:cs typeface="Calibri"/>
              </a:rPr>
              <a:t>learn</a:t>
            </a:r>
            <a:r>
              <a:rPr dirty="0" sz="2000" spc="-3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F4D7A"/>
                </a:solidFill>
                <a:latin typeface="Calibri"/>
                <a:cs typeface="Calibri"/>
              </a:rPr>
              <a:t>more</a:t>
            </a:r>
            <a:r>
              <a:rPr dirty="0" sz="2000" spc="-4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0F4D7A"/>
                </a:solidFill>
                <a:latin typeface="Calibri"/>
                <a:cs typeface="Calibri"/>
              </a:rPr>
              <a:t>at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75"/>
              </a:spcBef>
            </a:pPr>
            <a:r>
              <a:rPr dirty="0" u="sng" sz="2400" spc="-10" b="1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hrsa.gov/grants/reviewers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4340" y="1883664"/>
            <a:ext cx="5510783" cy="3791711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39255" y="1883664"/>
            <a:ext cx="5510783" cy="2328671"/>
          </a:xfrm>
          <a:prstGeom prst="rect">
            <a:avLst/>
          </a:prstGeom>
        </p:spPr>
      </p:pic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194498" y="213042"/>
            <a:ext cx="9717405" cy="5622290"/>
            <a:chOff x="1194498" y="213042"/>
            <a:chExt cx="9717405" cy="562229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0056" y="228599"/>
              <a:ext cx="9686531" cy="5590031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1202436" y="220979"/>
              <a:ext cx="9701530" cy="5606415"/>
            </a:xfrm>
            <a:custGeom>
              <a:avLst/>
              <a:gdLst/>
              <a:ahLst/>
              <a:cxnLst/>
              <a:rect l="l" t="t" r="r" b="b"/>
              <a:pathLst>
                <a:path w="9701530" h="5606415">
                  <a:moveTo>
                    <a:pt x="0" y="0"/>
                  </a:moveTo>
                  <a:lnTo>
                    <a:pt x="9701402" y="0"/>
                  </a:lnTo>
                  <a:lnTo>
                    <a:pt x="9701402" y="5606288"/>
                  </a:lnTo>
                  <a:lnTo>
                    <a:pt x="0" y="5606288"/>
                  </a:lnTo>
                  <a:lnTo>
                    <a:pt x="0" y="0"/>
                  </a:lnTo>
                  <a:close/>
                </a:path>
              </a:pathLst>
            </a:custGeom>
            <a:ln w="15875">
              <a:solidFill>
                <a:srgbClr val="39383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57559" rIns="0" bIns="0" rtlCol="0" vert="horz">
            <a:spAutoFit/>
          </a:bodyPr>
          <a:lstStyle/>
          <a:p>
            <a:pPr marL="1878964">
              <a:lnSpc>
                <a:spcPct val="100000"/>
              </a:lnSpc>
              <a:spcBef>
                <a:spcPts val="95"/>
              </a:spcBef>
            </a:pPr>
            <a:r>
              <a:rPr dirty="0"/>
              <a:t>The</a:t>
            </a:r>
            <a:r>
              <a:rPr dirty="0" spc="-80"/>
              <a:t> </a:t>
            </a:r>
            <a:r>
              <a:rPr dirty="0"/>
              <a:t>Five</a:t>
            </a:r>
            <a:r>
              <a:rPr dirty="0" spc="-65"/>
              <a:t> </a:t>
            </a:r>
            <a:r>
              <a:rPr dirty="0" spc="-20"/>
              <a:t>“Rs”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2996680" y="1370197"/>
            <a:ext cx="6219825" cy="6051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800" b="1">
                <a:solidFill>
                  <a:srgbClr val="0F4D7A"/>
                </a:solidFill>
                <a:latin typeface="Calibri"/>
                <a:cs typeface="Calibri"/>
              </a:rPr>
              <a:t>Submitting</a:t>
            </a:r>
            <a:r>
              <a:rPr dirty="0" sz="3800" spc="-100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3800" b="1">
                <a:solidFill>
                  <a:srgbClr val="0F4D7A"/>
                </a:solidFill>
                <a:latin typeface="Calibri"/>
                <a:cs typeface="Calibri"/>
              </a:rPr>
              <a:t>Strong</a:t>
            </a:r>
            <a:r>
              <a:rPr dirty="0" sz="3800" spc="-90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3800" spc="-10" b="1">
                <a:solidFill>
                  <a:srgbClr val="0F4D7A"/>
                </a:solidFill>
                <a:latin typeface="Calibri"/>
                <a:cs typeface="Calibri"/>
              </a:rPr>
              <a:t>Applications</a:t>
            </a:r>
            <a:endParaRPr sz="38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9800" y="2354579"/>
            <a:ext cx="8049766" cy="3284219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61" y="1067561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 h="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38100">
            <a:solidFill>
              <a:srgbClr val="8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5081" rIns="0" bIns="0" rtlCol="0" vert="horz">
            <a:spAutoFit/>
          </a:bodyPr>
          <a:lstStyle/>
          <a:p>
            <a:pPr marL="3972560">
              <a:lnSpc>
                <a:spcPct val="100000"/>
              </a:lnSpc>
              <a:spcBef>
                <a:spcPts val="95"/>
              </a:spcBef>
            </a:pPr>
            <a:r>
              <a:rPr dirty="0"/>
              <a:t>Do</a:t>
            </a:r>
            <a:r>
              <a:rPr dirty="0" spc="-50"/>
              <a:t> </a:t>
            </a:r>
            <a:r>
              <a:rPr dirty="0"/>
              <a:t>the</a:t>
            </a:r>
            <a:r>
              <a:rPr dirty="0" spc="-60"/>
              <a:t> </a:t>
            </a:r>
            <a:r>
              <a:rPr dirty="0" spc="-10"/>
              <a:t>Research</a:t>
            </a:r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4" name="object 4" descr=""/>
          <p:cNvSpPr txBox="1"/>
          <p:nvPr/>
        </p:nvSpPr>
        <p:spPr>
          <a:xfrm>
            <a:off x="888364" y="1259457"/>
            <a:ext cx="10253345" cy="4521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60045" indent="-347345">
              <a:lnSpc>
                <a:spcPct val="100000"/>
              </a:lnSpc>
              <a:spcBef>
                <a:spcPts val="100"/>
              </a:spcBef>
              <a:buSzPct val="124074"/>
              <a:buFont typeface="Arial"/>
              <a:buChar char="•"/>
              <a:tabLst>
                <a:tab pos="360045" algn="l"/>
              </a:tabLst>
            </a:pP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Learn</a:t>
            </a:r>
            <a:r>
              <a:rPr dirty="0" sz="2700" spc="-7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about</a:t>
            </a:r>
            <a:r>
              <a:rPr dirty="0" sz="2700" spc="-6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the</a:t>
            </a:r>
            <a:r>
              <a:rPr dirty="0" sz="2700" spc="-5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grant</a:t>
            </a:r>
            <a:r>
              <a:rPr dirty="0" sz="2700" spc="-4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 spc="-10">
                <a:solidFill>
                  <a:srgbClr val="0F4D7A"/>
                </a:solidFill>
                <a:latin typeface="Calibri"/>
                <a:cs typeface="Calibri"/>
              </a:rPr>
              <a:t>program</a:t>
            </a:r>
            <a:endParaRPr sz="2700">
              <a:latin typeface="Calibri"/>
              <a:cs typeface="Calibri"/>
            </a:endParaRPr>
          </a:p>
          <a:p>
            <a:pPr marL="360045" indent="-347345">
              <a:lnSpc>
                <a:spcPct val="100000"/>
              </a:lnSpc>
              <a:spcBef>
                <a:spcPts val="490"/>
              </a:spcBef>
              <a:buSzPct val="124074"/>
              <a:buFont typeface="Arial"/>
              <a:buChar char="•"/>
              <a:tabLst>
                <a:tab pos="360045" algn="l"/>
              </a:tabLst>
            </a:pP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Study</a:t>
            </a:r>
            <a:r>
              <a:rPr dirty="0" sz="2700" spc="-5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projects</a:t>
            </a:r>
            <a:r>
              <a:rPr dirty="0" sz="2700" spc="-6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that</a:t>
            </a:r>
            <a:r>
              <a:rPr dirty="0" sz="2700" spc="-6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have</a:t>
            </a:r>
            <a:r>
              <a:rPr dirty="0" sz="2700" spc="-7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been</a:t>
            </a:r>
            <a:r>
              <a:rPr dirty="0" sz="2700" spc="-6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awarded</a:t>
            </a:r>
            <a:r>
              <a:rPr dirty="0" sz="2700" spc="-8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in</a:t>
            </a:r>
            <a:r>
              <a:rPr dirty="0" sz="2700" spc="-5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the</a:t>
            </a:r>
            <a:r>
              <a:rPr dirty="0" sz="2700" spc="-6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 spc="-20">
                <a:solidFill>
                  <a:srgbClr val="0F4D7A"/>
                </a:solidFill>
                <a:latin typeface="Calibri"/>
                <a:cs typeface="Calibri"/>
              </a:rPr>
              <a:t>past</a:t>
            </a:r>
            <a:endParaRPr sz="2700">
              <a:latin typeface="Calibri"/>
              <a:cs typeface="Calibri"/>
            </a:endParaRPr>
          </a:p>
          <a:p>
            <a:pPr marL="360045" marR="574040" indent="-347980">
              <a:lnSpc>
                <a:spcPct val="100000"/>
              </a:lnSpc>
              <a:spcBef>
                <a:spcPts val="505"/>
              </a:spcBef>
              <a:buSzPct val="124074"/>
              <a:buFont typeface="Arial"/>
              <a:buChar char="•"/>
              <a:tabLst>
                <a:tab pos="360045" algn="l"/>
              </a:tabLst>
            </a:pP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Assess</a:t>
            </a:r>
            <a:r>
              <a:rPr dirty="0" sz="2700" spc="-7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the</a:t>
            </a:r>
            <a:r>
              <a:rPr dirty="0" sz="2700" spc="-5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specifics</a:t>
            </a:r>
            <a:r>
              <a:rPr dirty="0" sz="2700" spc="-7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of</a:t>
            </a:r>
            <a:r>
              <a:rPr dirty="0" sz="2700" spc="-5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the</a:t>
            </a:r>
            <a:r>
              <a:rPr dirty="0" sz="2700" spc="-5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NOFO</a:t>
            </a:r>
            <a:r>
              <a:rPr dirty="0" sz="2700" spc="-4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and</a:t>
            </a:r>
            <a:r>
              <a:rPr dirty="0" sz="2700" spc="-6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how</a:t>
            </a:r>
            <a:r>
              <a:rPr dirty="0" sz="2700" spc="-5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it</a:t>
            </a:r>
            <a:r>
              <a:rPr dirty="0" sz="2700" spc="-5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relates</a:t>
            </a:r>
            <a:r>
              <a:rPr dirty="0" sz="2700" spc="-6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to</a:t>
            </a:r>
            <a:r>
              <a:rPr dirty="0" sz="2700" spc="-5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 spc="-20">
                <a:solidFill>
                  <a:srgbClr val="0F4D7A"/>
                </a:solidFill>
                <a:latin typeface="Calibri"/>
                <a:cs typeface="Calibri"/>
              </a:rPr>
              <a:t>HHS’s </a:t>
            </a:r>
            <a:r>
              <a:rPr dirty="0" sz="2700" spc="-10">
                <a:solidFill>
                  <a:srgbClr val="0F4D7A"/>
                </a:solidFill>
                <a:latin typeface="Calibri"/>
                <a:cs typeface="Calibri"/>
              </a:rPr>
              <a:t>overall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missions</a:t>
            </a:r>
            <a:r>
              <a:rPr dirty="0" sz="2700" spc="-6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and</a:t>
            </a:r>
            <a:r>
              <a:rPr dirty="0" sz="2700" spc="-4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 spc="-20">
                <a:solidFill>
                  <a:srgbClr val="0F4D7A"/>
                </a:solidFill>
                <a:latin typeface="Calibri"/>
                <a:cs typeface="Calibri"/>
              </a:rPr>
              <a:t>goals</a:t>
            </a:r>
            <a:endParaRPr sz="2700">
              <a:latin typeface="Calibri"/>
              <a:cs typeface="Calibri"/>
            </a:endParaRPr>
          </a:p>
          <a:p>
            <a:pPr marL="360045" indent="-347345">
              <a:lnSpc>
                <a:spcPct val="100000"/>
              </a:lnSpc>
              <a:spcBef>
                <a:spcPts val="505"/>
              </a:spcBef>
              <a:buSzPct val="124074"/>
              <a:buFont typeface="Arial"/>
              <a:buChar char="•"/>
              <a:tabLst>
                <a:tab pos="360045" algn="l"/>
              </a:tabLst>
            </a:pP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Ensure</a:t>
            </a:r>
            <a:r>
              <a:rPr dirty="0" sz="2700" spc="-8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you</a:t>
            </a:r>
            <a:r>
              <a:rPr dirty="0" sz="2700" spc="-6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 spc="-10">
                <a:solidFill>
                  <a:srgbClr val="0F4D7A"/>
                </a:solidFill>
                <a:latin typeface="Calibri"/>
                <a:cs typeface="Calibri"/>
              </a:rPr>
              <a:t>understand</a:t>
            </a:r>
            <a:r>
              <a:rPr dirty="0" sz="2700" spc="-8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the</a:t>
            </a:r>
            <a:r>
              <a:rPr dirty="0" sz="2700" spc="-7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application</a:t>
            </a:r>
            <a:r>
              <a:rPr dirty="0" sz="2700" spc="-8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 spc="-10">
                <a:solidFill>
                  <a:srgbClr val="0F4D7A"/>
                </a:solidFill>
                <a:latin typeface="Calibri"/>
                <a:cs typeface="Calibri"/>
              </a:rPr>
              <a:t>requirements</a:t>
            </a:r>
            <a:endParaRPr sz="2700">
              <a:latin typeface="Calibri"/>
              <a:cs typeface="Calibri"/>
            </a:endParaRPr>
          </a:p>
          <a:p>
            <a:pPr marL="360045" marR="5080" indent="-347980">
              <a:lnSpc>
                <a:spcPct val="100000"/>
              </a:lnSpc>
              <a:spcBef>
                <a:spcPts val="490"/>
              </a:spcBef>
              <a:buSzPct val="124074"/>
              <a:buFont typeface="Arial"/>
              <a:buChar char="•"/>
              <a:tabLst>
                <a:tab pos="360045" algn="l"/>
              </a:tabLst>
            </a:pP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Consider</a:t>
            </a:r>
            <a:r>
              <a:rPr dirty="0" sz="2700" spc="-7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your</a:t>
            </a:r>
            <a:r>
              <a:rPr dirty="0" sz="2700" spc="-4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 spc="-30">
                <a:solidFill>
                  <a:srgbClr val="0F4D7A"/>
                </a:solidFill>
                <a:latin typeface="Calibri"/>
                <a:cs typeface="Calibri"/>
              </a:rPr>
              <a:t>organization’s</a:t>
            </a:r>
            <a:r>
              <a:rPr dirty="0" sz="2700" spc="-6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capacity</a:t>
            </a:r>
            <a:r>
              <a:rPr dirty="0" sz="2700" spc="-5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(i.e.,</a:t>
            </a:r>
            <a:r>
              <a:rPr dirty="0" sz="2700" spc="-4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 spc="-10">
                <a:solidFill>
                  <a:srgbClr val="0F4D7A"/>
                </a:solidFill>
                <a:latin typeface="Calibri"/>
                <a:cs typeface="Calibri"/>
              </a:rPr>
              <a:t>staffing,</a:t>
            </a:r>
            <a:r>
              <a:rPr dirty="0" sz="2700" spc="-6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fiscal</a:t>
            </a:r>
            <a:r>
              <a:rPr dirty="0" sz="2700" spc="-5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 spc="-10">
                <a:solidFill>
                  <a:srgbClr val="0F4D7A"/>
                </a:solidFill>
                <a:latin typeface="Calibri"/>
                <a:cs typeface="Calibri"/>
              </a:rPr>
              <a:t>infrastructure, etc.)</a:t>
            </a:r>
            <a:endParaRPr sz="2700">
              <a:latin typeface="Calibri"/>
              <a:cs typeface="Calibri"/>
            </a:endParaRPr>
          </a:p>
          <a:p>
            <a:pPr marL="360045" indent="-347345">
              <a:lnSpc>
                <a:spcPct val="100000"/>
              </a:lnSpc>
              <a:spcBef>
                <a:spcPts val="505"/>
              </a:spcBef>
              <a:buSzPct val="124074"/>
              <a:buFont typeface="Arial"/>
              <a:buChar char="•"/>
              <a:tabLst>
                <a:tab pos="360045" algn="l"/>
              </a:tabLst>
            </a:pPr>
            <a:r>
              <a:rPr dirty="0" sz="2700" spc="-20">
                <a:solidFill>
                  <a:srgbClr val="0F4D7A"/>
                </a:solidFill>
                <a:latin typeface="Calibri"/>
                <a:cs typeface="Calibri"/>
              </a:rPr>
              <a:t>Evaluate</a:t>
            </a:r>
            <a:r>
              <a:rPr dirty="0" sz="2700" spc="-9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the</a:t>
            </a:r>
            <a:r>
              <a:rPr dirty="0" sz="2700" spc="-4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 spc="-10">
                <a:solidFill>
                  <a:srgbClr val="0F4D7A"/>
                </a:solidFill>
                <a:latin typeface="Calibri"/>
                <a:cs typeface="Calibri"/>
              </a:rPr>
              <a:t>time-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cost</a:t>
            </a:r>
            <a:r>
              <a:rPr dirty="0" sz="2700" spc="-4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benefit</a:t>
            </a:r>
            <a:r>
              <a:rPr dirty="0" sz="2700" spc="-6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of</a:t>
            </a:r>
            <a:r>
              <a:rPr dirty="0" sz="2700" spc="-4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applying</a:t>
            </a:r>
            <a:r>
              <a:rPr dirty="0" sz="2700" spc="-5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for</a:t>
            </a:r>
            <a:r>
              <a:rPr dirty="0" sz="2700" spc="-4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the</a:t>
            </a:r>
            <a:r>
              <a:rPr dirty="0" sz="2700" spc="-3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funding</a:t>
            </a:r>
            <a:r>
              <a:rPr dirty="0" sz="2700" spc="-5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 spc="-10">
                <a:solidFill>
                  <a:srgbClr val="0F4D7A"/>
                </a:solidFill>
                <a:latin typeface="Calibri"/>
                <a:cs typeface="Calibri"/>
              </a:rPr>
              <a:t>opportunity</a:t>
            </a:r>
            <a:endParaRPr sz="2700">
              <a:latin typeface="Calibri"/>
              <a:cs typeface="Calibri"/>
            </a:endParaRPr>
          </a:p>
          <a:p>
            <a:pPr marL="360045" marR="453390" indent="-347980">
              <a:lnSpc>
                <a:spcPct val="100000"/>
              </a:lnSpc>
              <a:spcBef>
                <a:spcPts val="505"/>
              </a:spcBef>
              <a:buSzPct val="124074"/>
              <a:buFont typeface="Arial"/>
              <a:buChar char="•"/>
              <a:tabLst>
                <a:tab pos="360045" algn="l"/>
              </a:tabLst>
            </a:pP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Do</a:t>
            </a:r>
            <a:r>
              <a:rPr dirty="0" sz="2700" spc="-2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not</a:t>
            </a:r>
            <a:r>
              <a:rPr dirty="0" sz="2700" spc="-2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ask</a:t>
            </a:r>
            <a:r>
              <a:rPr dirty="0" sz="2700" spc="-3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yourself</a:t>
            </a:r>
            <a:r>
              <a:rPr dirty="0" sz="2700" spc="-3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if</a:t>
            </a:r>
            <a:r>
              <a:rPr dirty="0" sz="2700" spc="-1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the</a:t>
            </a:r>
            <a:r>
              <a:rPr dirty="0" sz="2700" spc="-3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 spc="-20">
                <a:solidFill>
                  <a:srgbClr val="0F4D7A"/>
                </a:solidFill>
                <a:latin typeface="Calibri"/>
                <a:cs typeface="Calibri"/>
              </a:rPr>
              <a:t>organization</a:t>
            </a:r>
            <a:r>
              <a:rPr dirty="0" sz="2700" spc="-6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needs</a:t>
            </a:r>
            <a:r>
              <a:rPr dirty="0" sz="2700" spc="-4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the</a:t>
            </a:r>
            <a:r>
              <a:rPr dirty="0" sz="2700" spc="-2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funding,</a:t>
            </a:r>
            <a:r>
              <a:rPr dirty="0" sz="2700" spc="-4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but</a:t>
            </a:r>
            <a:r>
              <a:rPr dirty="0" sz="2700" spc="-2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 spc="-10">
                <a:solidFill>
                  <a:srgbClr val="0F4D7A"/>
                </a:solidFill>
                <a:latin typeface="Calibri"/>
                <a:cs typeface="Calibri"/>
              </a:rPr>
              <a:t>rather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whether</a:t>
            </a:r>
            <a:r>
              <a:rPr dirty="0" sz="2700" spc="-6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the</a:t>
            </a:r>
            <a:r>
              <a:rPr dirty="0" sz="2700" spc="-5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 spc="-20">
                <a:solidFill>
                  <a:srgbClr val="0F4D7A"/>
                </a:solidFill>
                <a:latin typeface="Calibri"/>
                <a:cs typeface="Calibri"/>
              </a:rPr>
              <a:t>organization</a:t>
            </a:r>
            <a:r>
              <a:rPr dirty="0" sz="2700" spc="-7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can</a:t>
            </a:r>
            <a:r>
              <a:rPr dirty="0" sz="2700" spc="-5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commit</a:t>
            </a:r>
            <a:r>
              <a:rPr dirty="0" sz="2700" spc="-3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to</a:t>
            </a:r>
            <a:r>
              <a:rPr dirty="0" sz="2700" spc="-4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the</a:t>
            </a:r>
            <a:r>
              <a:rPr dirty="0" sz="2700" spc="-5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potential</a:t>
            </a:r>
            <a:r>
              <a:rPr dirty="0" sz="2700" spc="-5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 spc="-10">
                <a:solidFill>
                  <a:srgbClr val="0F4D7A"/>
                </a:solidFill>
                <a:latin typeface="Calibri"/>
                <a:cs typeface="Calibri"/>
              </a:rPr>
              <a:t>project.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61" y="1067561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 h="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38100">
            <a:solidFill>
              <a:srgbClr val="8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29453" y="183897"/>
            <a:ext cx="313309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Recruit</a:t>
            </a:r>
            <a:r>
              <a:rPr dirty="0" spc="-90"/>
              <a:t> </a:t>
            </a:r>
            <a:r>
              <a:rPr dirty="0"/>
              <a:t>a</a:t>
            </a:r>
            <a:r>
              <a:rPr dirty="0" spc="-114"/>
              <a:t> </a:t>
            </a:r>
            <a:r>
              <a:rPr dirty="0" spc="-45"/>
              <a:t>Team</a:t>
            </a:r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4" name="object 4" descr=""/>
          <p:cNvSpPr txBox="1"/>
          <p:nvPr/>
        </p:nvSpPr>
        <p:spPr>
          <a:xfrm>
            <a:off x="1193164" y="1353756"/>
            <a:ext cx="8006715" cy="45326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60045" indent="-347345">
              <a:lnSpc>
                <a:spcPct val="100000"/>
              </a:lnSpc>
              <a:spcBef>
                <a:spcPts val="105"/>
              </a:spcBef>
              <a:buSzPct val="125000"/>
              <a:buFont typeface="Arial"/>
              <a:buChar char="•"/>
              <a:tabLst>
                <a:tab pos="360045" algn="l"/>
              </a:tabLst>
            </a:pPr>
            <a:r>
              <a:rPr dirty="0" sz="3200">
                <a:solidFill>
                  <a:srgbClr val="0F4D7A"/>
                </a:solidFill>
                <a:latin typeface="Calibri"/>
                <a:cs typeface="Calibri"/>
              </a:rPr>
              <a:t>Internal</a:t>
            </a:r>
            <a:r>
              <a:rPr dirty="0" sz="3200" spc="-16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3200" spc="-20">
                <a:solidFill>
                  <a:srgbClr val="0F4D7A"/>
                </a:solidFill>
                <a:latin typeface="Calibri"/>
                <a:cs typeface="Calibri"/>
              </a:rPr>
              <a:t>Team</a:t>
            </a:r>
            <a:endParaRPr sz="3200">
              <a:latin typeface="Calibri"/>
              <a:cs typeface="Calibri"/>
            </a:endParaRPr>
          </a:p>
          <a:p>
            <a:pPr lvl="1" marL="752475" indent="-283210">
              <a:lnSpc>
                <a:spcPct val="100000"/>
              </a:lnSpc>
              <a:spcBef>
                <a:spcPts val="105"/>
              </a:spcBef>
              <a:buFont typeface="Wingdings"/>
              <a:buChar char=""/>
              <a:tabLst>
                <a:tab pos="752475" algn="l"/>
              </a:tabLst>
            </a:pPr>
            <a:r>
              <a:rPr dirty="0" sz="3200">
                <a:solidFill>
                  <a:srgbClr val="0F4D7A"/>
                </a:solidFill>
                <a:latin typeface="Calibri"/>
                <a:cs typeface="Calibri"/>
              </a:rPr>
              <a:t>Help</a:t>
            </a:r>
            <a:r>
              <a:rPr dirty="0" sz="3200" spc="-6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F4D7A"/>
                </a:solidFill>
                <a:latin typeface="Calibri"/>
                <a:cs typeface="Calibri"/>
              </a:rPr>
              <a:t>draft</a:t>
            </a:r>
            <a:r>
              <a:rPr dirty="0" sz="3200" spc="-5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F4D7A"/>
                </a:solidFill>
                <a:latin typeface="Calibri"/>
                <a:cs typeface="Calibri"/>
              </a:rPr>
              <a:t>the</a:t>
            </a:r>
            <a:r>
              <a:rPr dirty="0" sz="3200" spc="-6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0F4D7A"/>
                </a:solidFill>
                <a:latin typeface="Calibri"/>
                <a:cs typeface="Calibri"/>
              </a:rPr>
              <a:t>application</a:t>
            </a:r>
            <a:endParaRPr sz="3200">
              <a:latin typeface="Calibri"/>
              <a:cs typeface="Calibri"/>
            </a:endParaRPr>
          </a:p>
          <a:p>
            <a:pPr lvl="1" marL="752475" indent="-283210">
              <a:lnSpc>
                <a:spcPct val="100000"/>
              </a:lnSpc>
              <a:spcBef>
                <a:spcPts val="120"/>
              </a:spcBef>
              <a:buFont typeface="Wingdings"/>
              <a:buChar char=""/>
              <a:tabLst>
                <a:tab pos="752475" algn="l"/>
              </a:tabLst>
            </a:pPr>
            <a:r>
              <a:rPr dirty="0" sz="3200" spc="-45">
                <a:solidFill>
                  <a:srgbClr val="0F4D7A"/>
                </a:solidFill>
                <a:latin typeface="Calibri"/>
                <a:cs typeface="Calibri"/>
              </a:rPr>
              <a:t>Talk</a:t>
            </a:r>
            <a:r>
              <a:rPr dirty="0" sz="3200" spc="-7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F4D7A"/>
                </a:solidFill>
                <a:latin typeface="Calibri"/>
                <a:cs typeface="Calibri"/>
              </a:rPr>
              <a:t>with</a:t>
            </a:r>
            <a:r>
              <a:rPr dirty="0" sz="3200" spc="-6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F4D7A"/>
                </a:solidFill>
                <a:latin typeface="Calibri"/>
                <a:cs typeface="Calibri"/>
              </a:rPr>
              <a:t>colleagues</a:t>
            </a:r>
            <a:r>
              <a:rPr dirty="0" sz="3200" spc="-7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F4D7A"/>
                </a:solidFill>
                <a:latin typeface="Calibri"/>
                <a:cs typeface="Calibri"/>
              </a:rPr>
              <a:t>and</a:t>
            </a:r>
            <a:r>
              <a:rPr dirty="0" sz="3200" spc="-6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0F4D7A"/>
                </a:solidFill>
                <a:latin typeface="Calibri"/>
                <a:cs typeface="Calibri"/>
              </a:rPr>
              <a:t>partners</a:t>
            </a:r>
            <a:endParaRPr sz="3200">
              <a:latin typeface="Calibri"/>
              <a:cs typeface="Calibri"/>
            </a:endParaRPr>
          </a:p>
          <a:p>
            <a:pPr lvl="1" marL="752475" indent="-283210">
              <a:lnSpc>
                <a:spcPct val="100000"/>
              </a:lnSpc>
              <a:spcBef>
                <a:spcPts val="120"/>
              </a:spcBef>
              <a:buFont typeface="Wingdings"/>
              <a:buChar char=""/>
              <a:tabLst>
                <a:tab pos="752475" algn="l"/>
              </a:tabLst>
            </a:pPr>
            <a:r>
              <a:rPr dirty="0" sz="3200">
                <a:solidFill>
                  <a:srgbClr val="0F4D7A"/>
                </a:solidFill>
                <a:latin typeface="Calibri"/>
                <a:cs typeface="Calibri"/>
              </a:rPr>
              <a:t>Provide</a:t>
            </a:r>
            <a:r>
              <a:rPr dirty="0" sz="3200" spc="-11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F4D7A"/>
                </a:solidFill>
                <a:latin typeface="Calibri"/>
                <a:cs typeface="Calibri"/>
              </a:rPr>
              <a:t>honest</a:t>
            </a:r>
            <a:r>
              <a:rPr dirty="0" sz="3200" spc="-9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0F4D7A"/>
                </a:solidFill>
                <a:latin typeface="Calibri"/>
                <a:cs typeface="Calibri"/>
              </a:rPr>
              <a:t>feedback</a:t>
            </a:r>
            <a:endParaRPr sz="3200">
              <a:latin typeface="Calibri"/>
              <a:cs typeface="Calibri"/>
            </a:endParaRPr>
          </a:p>
          <a:p>
            <a:pPr lvl="1" marL="752475" indent="-283210">
              <a:lnSpc>
                <a:spcPct val="100000"/>
              </a:lnSpc>
              <a:spcBef>
                <a:spcPts val="110"/>
              </a:spcBef>
              <a:buFont typeface="Wingdings"/>
              <a:buChar char=""/>
              <a:tabLst>
                <a:tab pos="752475" algn="l"/>
              </a:tabLst>
            </a:pPr>
            <a:r>
              <a:rPr dirty="0" sz="3200">
                <a:solidFill>
                  <a:srgbClr val="0F4D7A"/>
                </a:solidFill>
                <a:latin typeface="Calibri"/>
                <a:cs typeface="Calibri"/>
              </a:rPr>
              <a:t>Have</a:t>
            </a:r>
            <a:r>
              <a:rPr dirty="0" sz="3200" spc="-7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F4D7A"/>
                </a:solidFill>
                <a:latin typeface="Calibri"/>
                <a:cs typeface="Calibri"/>
              </a:rPr>
              <a:t>knowledge</a:t>
            </a:r>
            <a:r>
              <a:rPr dirty="0" sz="3200" spc="-7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F4D7A"/>
                </a:solidFill>
                <a:latin typeface="Calibri"/>
                <a:cs typeface="Calibri"/>
              </a:rPr>
              <a:t>of</a:t>
            </a:r>
            <a:r>
              <a:rPr dirty="0" sz="3200" spc="-7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F4D7A"/>
                </a:solidFill>
                <a:latin typeface="Calibri"/>
                <a:cs typeface="Calibri"/>
              </a:rPr>
              <a:t>the</a:t>
            </a:r>
            <a:r>
              <a:rPr dirty="0" sz="3200" spc="-6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F4D7A"/>
                </a:solidFill>
                <a:latin typeface="Calibri"/>
                <a:cs typeface="Calibri"/>
              </a:rPr>
              <a:t>your</a:t>
            </a:r>
            <a:r>
              <a:rPr dirty="0" sz="3200" spc="-7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0F4D7A"/>
                </a:solidFill>
                <a:latin typeface="Calibri"/>
                <a:cs typeface="Calibri"/>
              </a:rPr>
              <a:t>organization</a:t>
            </a:r>
            <a:endParaRPr sz="3200">
              <a:latin typeface="Calibri"/>
              <a:cs typeface="Calibri"/>
            </a:endParaRPr>
          </a:p>
          <a:p>
            <a:pPr marL="360045" indent="-347345">
              <a:lnSpc>
                <a:spcPct val="100000"/>
              </a:lnSpc>
              <a:spcBef>
                <a:spcPts val="120"/>
              </a:spcBef>
              <a:buSzPct val="125000"/>
              <a:buFont typeface="Arial"/>
              <a:buChar char="•"/>
              <a:tabLst>
                <a:tab pos="360045" algn="l"/>
              </a:tabLst>
            </a:pPr>
            <a:r>
              <a:rPr dirty="0" sz="3200" spc="-10">
                <a:solidFill>
                  <a:srgbClr val="0F4D7A"/>
                </a:solidFill>
                <a:latin typeface="Calibri"/>
                <a:cs typeface="Calibri"/>
              </a:rPr>
              <a:t>Consortium/Network</a:t>
            </a:r>
            <a:r>
              <a:rPr dirty="0" sz="3200" spc="-6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0F4D7A"/>
                </a:solidFill>
                <a:latin typeface="Calibri"/>
                <a:cs typeface="Calibri"/>
              </a:rPr>
              <a:t>Members</a:t>
            </a:r>
            <a:endParaRPr sz="3200">
              <a:latin typeface="Calibri"/>
              <a:cs typeface="Calibri"/>
            </a:endParaRPr>
          </a:p>
          <a:p>
            <a:pPr lvl="1" marL="752475" indent="-283210">
              <a:lnSpc>
                <a:spcPct val="100000"/>
              </a:lnSpc>
              <a:spcBef>
                <a:spcPts val="120"/>
              </a:spcBef>
              <a:buFont typeface="Wingdings"/>
              <a:buChar char=""/>
              <a:tabLst>
                <a:tab pos="752475" algn="l"/>
              </a:tabLst>
            </a:pPr>
            <a:r>
              <a:rPr dirty="0" sz="3200">
                <a:solidFill>
                  <a:srgbClr val="0F4D7A"/>
                </a:solidFill>
                <a:latin typeface="Calibri"/>
                <a:cs typeface="Calibri"/>
              </a:rPr>
              <a:t>Determine</a:t>
            </a:r>
            <a:r>
              <a:rPr dirty="0" sz="3200" spc="-8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F4D7A"/>
                </a:solidFill>
                <a:latin typeface="Calibri"/>
                <a:cs typeface="Calibri"/>
              </a:rPr>
              <a:t>the</a:t>
            </a:r>
            <a:r>
              <a:rPr dirty="0" sz="3200" spc="-8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F4D7A"/>
                </a:solidFill>
                <a:latin typeface="Calibri"/>
                <a:cs typeface="Calibri"/>
              </a:rPr>
              <a:t>roles</a:t>
            </a:r>
            <a:r>
              <a:rPr dirty="0" sz="3200" spc="-9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F4D7A"/>
                </a:solidFill>
                <a:latin typeface="Calibri"/>
                <a:cs typeface="Calibri"/>
              </a:rPr>
              <a:t>and</a:t>
            </a:r>
            <a:r>
              <a:rPr dirty="0" sz="3200" spc="-7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F4D7A"/>
                </a:solidFill>
                <a:latin typeface="Calibri"/>
                <a:cs typeface="Calibri"/>
              </a:rPr>
              <a:t>participation</a:t>
            </a:r>
            <a:r>
              <a:rPr dirty="0" sz="3200" spc="-6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0F4D7A"/>
                </a:solidFill>
                <a:latin typeface="Calibri"/>
                <a:cs typeface="Calibri"/>
              </a:rPr>
              <a:t>levels</a:t>
            </a:r>
            <a:endParaRPr sz="3200">
              <a:latin typeface="Calibri"/>
              <a:cs typeface="Calibri"/>
            </a:endParaRPr>
          </a:p>
          <a:p>
            <a:pPr lvl="1" marL="752475" indent="-283210">
              <a:lnSpc>
                <a:spcPct val="100000"/>
              </a:lnSpc>
              <a:spcBef>
                <a:spcPts val="105"/>
              </a:spcBef>
              <a:buFont typeface="Wingdings"/>
              <a:buChar char=""/>
              <a:tabLst>
                <a:tab pos="752475" algn="l"/>
              </a:tabLst>
            </a:pPr>
            <a:r>
              <a:rPr dirty="0" sz="3200">
                <a:solidFill>
                  <a:srgbClr val="0F4D7A"/>
                </a:solidFill>
                <a:latin typeface="Calibri"/>
                <a:cs typeface="Calibri"/>
              </a:rPr>
              <a:t>Obtain</a:t>
            </a:r>
            <a:r>
              <a:rPr dirty="0" sz="3200" spc="-114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F4D7A"/>
                </a:solidFill>
                <a:latin typeface="Calibri"/>
                <a:cs typeface="Calibri"/>
              </a:rPr>
              <a:t>written</a:t>
            </a:r>
            <a:r>
              <a:rPr dirty="0" sz="3200" spc="-11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F4D7A"/>
                </a:solidFill>
                <a:latin typeface="Calibri"/>
                <a:cs typeface="Calibri"/>
              </a:rPr>
              <a:t>commitments</a:t>
            </a:r>
            <a:r>
              <a:rPr dirty="0" sz="3200" spc="-114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F4D7A"/>
                </a:solidFill>
                <a:latin typeface="Calibri"/>
                <a:cs typeface="Calibri"/>
              </a:rPr>
              <a:t>(i.e.</a:t>
            </a:r>
            <a:r>
              <a:rPr dirty="0" sz="3200" spc="-114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0F4D7A"/>
                </a:solidFill>
                <a:latin typeface="Calibri"/>
                <a:cs typeface="Calibri"/>
              </a:rPr>
              <a:t>MOUs)</a:t>
            </a:r>
            <a:endParaRPr sz="3200">
              <a:latin typeface="Calibri"/>
              <a:cs typeface="Calibri"/>
            </a:endParaRPr>
          </a:p>
          <a:p>
            <a:pPr lvl="1" marL="752475" indent="-283210">
              <a:lnSpc>
                <a:spcPct val="100000"/>
              </a:lnSpc>
              <a:spcBef>
                <a:spcPts val="120"/>
              </a:spcBef>
              <a:buFont typeface="Wingdings"/>
              <a:buChar char=""/>
              <a:tabLst>
                <a:tab pos="752475" algn="l"/>
              </a:tabLst>
            </a:pPr>
            <a:r>
              <a:rPr dirty="0" sz="3200">
                <a:solidFill>
                  <a:srgbClr val="0F4D7A"/>
                </a:solidFill>
                <a:latin typeface="Calibri"/>
                <a:cs typeface="Calibri"/>
              </a:rPr>
              <a:t>Consider</a:t>
            </a:r>
            <a:r>
              <a:rPr dirty="0" sz="3200" spc="-7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0F4D7A"/>
                </a:solidFill>
                <a:latin typeface="Calibri"/>
                <a:cs typeface="Calibri"/>
              </a:rPr>
              <a:t>overall</a:t>
            </a:r>
            <a:r>
              <a:rPr dirty="0" sz="3200" spc="-11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F4D7A"/>
                </a:solidFill>
                <a:latin typeface="Calibri"/>
                <a:cs typeface="Calibri"/>
              </a:rPr>
              <a:t>network</a:t>
            </a:r>
            <a:r>
              <a:rPr dirty="0" sz="3200" spc="-10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0F4D7A"/>
                </a:solidFill>
                <a:latin typeface="Calibri"/>
                <a:cs typeface="Calibri"/>
              </a:rPr>
              <a:t>structure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61" y="1067561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 h="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38100">
            <a:solidFill>
              <a:srgbClr val="8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5080" rIns="0" bIns="0" rtlCol="0" vert="horz">
            <a:spAutoFit/>
          </a:bodyPr>
          <a:lstStyle/>
          <a:p>
            <a:pPr marL="3033395">
              <a:lnSpc>
                <a:spcPct val="100000"/>
              </a:lnSpc>
              <a:spcBef>
                <a:spcPts val="95"/>
              </a:spcBef>
            </a:pPr>
            <a:r>
              <a:rPr dirty="0"/>
              <a:t>Respond</a:t>
            </a:r>
            <a:r>
              <a:rPr dirty="0" spc="-114"/>
              <a:t> </a:t>
            </a:r>
            <a:r>
              <a:rPr dirty="0"/>
              <a:t>to</a:t>
            </a:r>
            <a:r>
              <a:rPr dirty="0" spc="-114"/>
              <a:t> </a:t>
            </a:r>
            <a:r>
              <a:rPr dirty="0"/>
              <a:t>the</a:t>
            </a:r>
            <a:r>
              <a:rPr dirty="0" spc="-125"/>
              <a:t> </a:t>
            </a:r>
            <a:r>
              <a:rPr dirty="0" spc="-10"/>
              <a:t>Guidance</a:t>
            </a:r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4" name="object 4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267970" rIns="0" bIns="0" rtlCol="0" vert="horz">
            <a:spAutoFit/>
          </a:bodyPr>
          <a:lstStyle/>
          <a:p>
            <a:pPr marL="327025">
              <a:lnSpc>
                <a:spcPct val="100000"/>
              </a:lnSpc>
              <a:spcBef>
                <a:spcPts val="2110"/>
              </a:spcBef>
            </a:pPr>
            <a:r>
              <a:rPr dirty="0" sz="3200" b="1">
                <a:latin typeface="Calibri"/>
                <a:cs typeface="Calibri"/>
              </a:rPr>
              <a:t>General</a:t>
            </a:r>
            <a:r>
              <a:rPr dirty="0" sz="3200" spc="-125" b="1">
                <a:latin typeface="Calibri"/>
                <a:cs typeface="Calibri"/>
              </a:rPr>
              <a:t> </a:t>
            </a:r>
            <a:r>
              <a:rPr dirty="0" sz="3200" spc="-20" b="1">
                <a:latin typeface="Calibri"/>
                <a:cs typeface="Calibri"/>
              </a:rPr>
              <a:t>Tips</a:t>
            </a:r>
            <a:endParaRPr sz="3200">
              <a:latin typeface="Calibri"/>
              <a:cs typeface="Calibri"/>
            </a:endParaRPr>
          </a:p>
          <a:p>
            <a:pPr marL="674370" indent="-347345">
              <a:lnSpc>
                <a:spcPts val="3710"/>
              </a:lnSpc>
              <a:spcBef>
                <a:spcPts val="3300"/>
              </a:spcBef>
              <a:buSzPct val="125000"/>
              <a:buFont typeface="Arial"/>
              <a:buChar char="•"/>
              <a:tabLst>
                <a:tab pos="674370" algn="l"/>
              </a:tabLst>
            </a:pPr>
            <a:r>
              <a:rPr dirty="0" sz="3200"/>
              <a:t>Use</a:t>
            </a:r>
            <a:r>
              <a:rPr dirty="0" sz="3200" spc="-70"/>
              <a:t> </a:t>
            </a:r>
            <a:r>
              <a:rPr dirty="0" sz="3200"/>
              <a:t>clear</a:t>
            </a:r>
            <a:r>
              <a:rPr dirty="0" sz="3200" spc="-85"/>
              <a:t> </a:t>
            </a:r>
            <a:r>
              <a:rPr dirty="0" sz="3200"/>
              <a:t>and</a:t>
            </a:r>
            <a:r>
              <a:rPr dirty="0" sz="3200" spc="-50"/>
              <a:t> </a:t>
            </a:r>
            <a:r>
              <a:rPr dirty="0" sz="3200"/>
              <a:t>concise</a:t>
            </a:r>
            <a:r>
              <a:rPr dirty="0" sz="3200" spc="-80"/>
              <a:t> </a:t>
            </a:r>
            <a:r>
              <a:rPr dirty="0" sz="3200"/>
              <a:t>language</a:t>
            </a:r>
            <a:r>
              <a:rPr dirty="0" sz="3200" spc="-45"/>
              <a:t> </a:t>
            </a:r>
            <a:r>
              <a:rPr dirty="0" sz="3200"/>
              <a:t>and</a:t>
            </a:r>
            <a:r>
              <a:rPr dirty="0" sz="3200" spc="-55"/>
              <a:t> </a:t>
            </a:r>
            <a:r>
              <a:rPr dirty="0" sz="3200"/>
              <a:t>make</a:t>
            </a:r>
            <a:r>
              <a:rPr dirty="0" sz="3200" spc="-65"/>
              <a:t> </a:t>
            </a:r>
            <a:r>
              <a:rPr dirty="0" sz="3200"/>
              <a:t>it</a:t>
            </a:r>
            <a:r>
              <a:rPr dirty="0" sz="3200" spc="-60"/>
              <a:t> </a:t>
            </a:r>
            <a:r>
              <a:rPr dirty="0" sz="3200"/>
              <a:t>easy</a:t>
            </a:r>
            <a:r>
              <a:rPr dirty="0" sz="3200" spc="-70"/>
              <a:t> </a:t>
            </a:r>
            <a:r>
              <a:rPr dirty="0" sz="3200"/>
              <a:t>to</a:t>
            </a:r>
            <a:r>
              <a:rPr dirty="0" sz="3200" spc="-55"/>
              <a:t> </a:t>
            </a:r>
            <a:r>
              <a:rPr dirty="0" sz="3200" spc="-20"/>
              <a:t>read</a:t>
            </a:r>
            <a:endParaRPr sz="3200"/>
          </a:p>
          <a:p>
            <a:pPr marL="674370" indent="-347345">
              <a:lnSpc>
                <a:spcPts val="3575"/>
              </a:lnSpc>
              <a:buSzPct val="125000"/>
              <a:buFont typeface="Arial"/>
              <a:buChar char="•"/>
              <a:tabLst>
                <a:tab pos="674370" algn="l"/>
              </a:tabLst>
            </a:pPr>
            <a:r>
              <a:rPr dirty="0" sz="3200"/>
              <a:t>Stay</a:t>
            </a:r>
            <a:r>
              <a:rPr dirty="0" sz="3200" spc="-85"/>
              <a:t> </a:t>
            </a:r>
            <a:r>
              <a:rPr dirty="0" sz="3200"/>
              <a:t>focused</a:t>
            </a:r>
            <a:r>
              <a:rPr dirty="0" sz="3200" spc="-90"/>
              <a:t> </a:t>
            </a:r>
            <a:r>
              <a:rPr dirty="0" sz="3200"/>
              <a:t>on</a:t>
            </a:r>
            <a:r>
              <a:rPr dirty="0" sz="3200" spc="-95"/>
              <a:t> </a:t>
            </a:r>
            <a:r>
              <a:rPr dirty="0" sz="3200"/>
              <a:t>the</a:t>
            </a:r>
            <a:r>
              <a:rPr dirty="0" sz="3200" spc="-80"/>
              <a:t> </a:t>
            </a:r>
            <a:r>
              <a:rPr dirty="0" sz="3200"/>
              <a:t>project</a:t>
            </a:r>
            <a:r>
              <a:rPr dirty="0" sz="3200" spc="-110"/>
              <a:t> </a:t>
            </a:r>
            <a:r>
              <a:rPr dirty="0" sz="3200" spc="-10"/>
              <a:t>activities</a:t>
            </a:r>
            <a:endParaRPr sz="3200"/>
          </a:p>
          <a:p>
            <a:pPr marL="674370" indent="-347345">
              <a:lnSpc>
                <a:spcPts val="3570"/>
              </a:lnSpc>
              <a:buSzPct val="125000"/>
              <a:buFont typeface="Arial"/>
              <a:buChar char="•"/>
              <a:tabLst>
                <a:tab pos="674370" algn="l"/>
              </a:tabLst>
            </a:pPr>
            <a:r>
              <a:rPr dirty="0" sz="3200"/>
              <a:t>Avoid</a:t>
            </a:r>
            <a:r>
              <a:rPr dirty="0" sz="3200" spc="-105"/>
              <a:t> </a:t>
            </a:r>
            <a:r>
              <a:rPr dirty="0" sz="3200"/>
              <a:t>jargon</a:t>
            </a:r>
            <a:r>
              <a:rPr dirty="0" sz="3200" spc="-110"/>
              <a:t> </a:t>
            </a:r>
            <a:r>
              <a:rPr dirty="0" sz="3200"/>
              <a:t>and</a:t>
            </a:r>
            <a:r>
              <a:rPr dirty="0" sz="3200" spc="-95"/>
              <a:t> </a:t>
            </a:r>
            <a:r>
              <a:rPr dirty="0" sz="3200" spc="-10"/>
              <a:t>acronyms</a:t>
            </a:r>
            <a:endParaRPr sz="3200"/>
          </a:p>
          <a:p>
            <a:pPr marL="674370" indent="-347345">
              <a:lnSpc>
                <a:spcPts val="3570"/>
              </a:lnSpc>
              <a:buSzPct val="125000"/>
              <a:buFont typeface="Arial"/>
              <a:buChar char="•"/>
              <a:tabLst>
                <a:tab pos="674370" algn="l"/>
              </a:tabLst>
            </a:pPr>
            <a:r>
              <a:rPr dirty="0" sz="3200"/>
              <a:t>Describe</a:t>
            </a:r>
            <a:r>
              <a:rPr dirty="0" sz="3200" spc="-80"/>
              <a:t> </a:t>
            </a:r>
            <a:r>
              <a:rPr dirty="0" sz="3200"/>
              <a:t>gaps</a:t>
            </a:r>
            <a:r>
              <a:rPr dirty="0" sz="3200" spc="-75"/>
              <a:t> </a:t>
            </a:r>
            <a:r>
              <a:rPr dirty="0" sz="3200"/>
              <a:t>in</a:t>
            </a:r>
            <a:r>
              <a:rPr dirty="0" sz="3200" spc="-60"/>
              <a:t> </a:t>
            </a:r>
            <a:r>
              <a:rPr dirty="0" sz="3200"/>
              <a:t>current</a:t>
            </a:r>
            <a:r>
              <a:rPr dirty="0" sz="3200" spc="-95"/>
              <a:t> </a:t>
            </a:r>
            <a:r>
              <a:rPr dirty="0" sz="3200" spc="-10"/>
              <a:t>services</a:t>
            </a:r>
            <a:endParaRPr sz="3200"/>
          </a:p>
          <a:p>
            <a:pPr marL="674370" indent="-347345">
              <a:lnSpc>
                <a:spcPts val="3575"/>
              </a:lnSpc>
              <a:buSzPct val="125000"/>
              <a:buFont typeface="Arial"/>
              <a:buChar char="•"/>
              <a:tabLst>
                <a:tab pos="674370" algn="l"/>
              </a:tabLst>
            </a:pPr>
            <a:r>
              <a:rPr dirty="0" sz="3200"/>
              <a:t>Don’t</a:t>
            </a:r>
            <a:r>
              <a:rPr dirty="0" sz="3200" spc="-90"/>
              <a:t> </a:t>
            </a:r>
            <a:r>
              <a:rPr dirty="0" sz="3200"/>
              <a:t>assume</a:t>
            </a:r>
            <a:r>
              <a:rPr dirty="0" sz="3200" spc="-65"/>
              <a:t> </a:t>
            </a:r>
            <a:r>
              <a:rPr dirty="0" sz="3200" spc="-10"/>
              <a:t>reviewers’</a:t>
            </a:r>
            <a:r>
              <a:rPr dirty="0" sz="3200" spc="-110"/>
              <a:t> </a:t>
            </a:r>
            <a:r>
              <a:rPr dirty="0" sz="3200"/>
              <a:t>knowledge</a:t>
            </a:r>
            <a:r>
              <a:rPr dirty="0" sz="3200" spc="-85"/>
              <a:t> </a:t>
            </a:r>
            <a:r>
              <a:rPr dirty="0" sz="3200"/>
              <a:t>of</a:t>
            </a:r>
            <a:r>
              <a:rPr dirty="0" sz="3200" spc="-90"/>
              <a:t> </a:t>
            </a:r>
            <a:r>
              <a:rPr dirty="0" sz="3200"/>
              <a:t>your</a:t>
            </a:r>
            <a:r>
              <a:rPr dirty="0" sz="3200" spc="-80"/>
              <a:t> </a:t>
            </a:r>
            <a:r>
              <a:rPr dirty="0" sz="3200" spc="-10"/>
              <a:t>area/program</a:t>
            </a:r>
            <a:endParaRPr sz="3200"/>
          </a:p>
          <a:p>
            <a:pPr marL="674370" indent="-347345">
              <a:lnSpc>
                <a:spcPts val="3710"/>
              </a:lnSpc>
              <a:buSzPct val="125000"/>
              <a:buFont typeface="Arial"/>
              <a:buChar char="•"/>
              <a:tabLst>
                <a:tab pos="674370" algn="l"/>
              </a:tabLst>
            </a:pPr>
            <a:r>
              <a:rPr dirty="0" sz="3200"/>
              <a:t>Use</a:t>
            </a:r>
            <a:r>
              <a:rPr dirty="0" sz="3200" spc="-95"/>
              <a:t> </a:t>
            </a:r>
            <a:r>
              <a:rPr dirty="0" sz="3200"/>
              <a:t>current</a:t>
            </a:r>
            <a:r>
              <a:rPr dirty="0" sz="3200" spc="-105"/>
              <a:t> </a:t>
            </a:r>
            <a:r>
              <a:rPr dirty="0" sz="3200"/>
              <a:t>data</a:t>
            </a:r>
            <a:r>
              <a:rPr dirty="0" sz="3200" spc="-85"/>
              <a:t> </a:t>
            </a:r>
            <a:r>
              <a:rPr dirty="0" sz="3200" spc="-10"/>
              <a:t>sources</a:t>
            </a:r>
            <a:endParaRPr sz="32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61" y="1067561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 h="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38100">
            <a:solidFill>
              <a:srgbClr val="8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5081" rIns="0" bIns="0" rtlCol="0" vert="horz">
            <a:spAutoFit/>
          </a:bodyPr>
          <a:lstStyle/>
          <a:p>
            <a:pPr marL="3131185">
              <a:lnSpc>
                <a:spcPct val="100000"/>
              </a:lnSpc>
              <a:spcBef>
                <a:spcPts val="95"/>
              </a:spcBef>
            </a:pPr>
            <a:r>
              <a:rPr dirty="0"/>
              <a:t>Review</a:t>
            </a:r>
            <a:r>
              <a:rPr dirty="0" spc="-190"/>
              <a:t> </a:t>
            </a:r>
            <a:r>
              <a:rPr dirty="0" spc="-60"/>
              <a:t>Your</a:t>
            </a:r>
            <a:r>
              <a:rPr dirty="0" spc="-165"/>
              <a:t> </a:t>
            </a:r>
            <a:r>
              <a:rPr dirty="0" spc="-10"/>
              <a:t>Application</a:t>
            </a:r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4" name="object 4" descr=""/>
          <p:cNvSpPr txBox="1"/>
          <p:nvPr/>
        </p:nvSpPr>
        <p:spPr>
          <a:xfrm>
            <a:off x="2574289" y="1691958"/>
            <a:ext cx="6837680" cy="3861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dirty="0" sz="3200">
                <a:solidFill>
                  <a:srgbClr val="0F4D7A"/>
                </a:solidFill>
                <a:latin typeface="Calibri"/>
                <a:cs typeface="Calibri"/>
              </a:rPr>
              <a:t>Be</a:t>
            </a:r>
            <a:r>
              <a:rPr dirty="0" sz="3200" spc="-10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F4D7A"/>
                </a:solidFill>
                <a:latin typeface="Calibri"/>
                <a:cs typeface="Calibri"/>
              </a:rPr>
              <a:t>willing</a:t>
            </a:r>
            <a:r>
              <a:rPr dirty="0" sz="3200" spc="-6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F4D7A"/>
                </a:solidFill>
                <a:latin typeface="Calibri"/>
                <a:cs typeface="Calibri"/>
              </a:rPr>
              <a:t>to</a:t>
            </a:r>
            <a:r>
              <a:rPr dirty="0" sz="3200" spc="-8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F4D7A"/>
                </a:solidFill>
                <a:latin typeface="Calibri"/>
                <a:cs typeface="Calibri"/>
              </a:rPr>
              <a:t>utilize</a:t>
            </a:r>
            <a:r>
              <a:rPr dirty="0" sz="3200" spc="-6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F4D7A"/>
                </a:solidFill>
                <a:latin typeface="Calibri"/>
                <a:cs typeface="Calibri"/>
              </a:rPr>
              <a:t>all</a:t>
            </a:r>
            <a:r>
              <a:rPr dirty="0" sz="3200" spc="-9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F4D7A"/>
                </a:solidFill>
                <a:latin typeface="Calibri"/>
                <a:cs typeface="Calibri"/>
              </a:rPr>
              <a:t>available</a:t>
            </a:r>
            <a:r>
              <a:rPr dirty="0" sz="3200" spc="-7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0F4D7A"/>
                </a:solidFill>
                <a:latin typeface="Calibri"/>
                <a:cs typeface="Calibri"/>
              </a:rPr>
              <a:t>resources </a:t>
            </a:r>
            <a:r>
              <a:rPr dirty="0" sz="3200">
                <a:solidFill>
                  <a:srgbClr val="0F4D7A"/>
                </a:solidFill>
                <a:latin typeface="Calibri"/>
                <a:cs typeface="Calibri"/>
              </a:rPr>
              <a:t>to</a:t>
            </a:r>
            <a:r>
              <a:rPr dirty="0" sz="3200" spc="-7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0F4D7A"/>
                </a:solidFill>
                <a:latin typeface="Calibri"/>
                <a:cs typeface="Calibri"/>
              </a:rPr>
              <a:t>strengthen</a:t>
            </a:r>
            <a:r>
              <a:rPr dirty="0" sz="3200" spc="-7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F4D7A"/>
                </a:solidFill>
                <a:latin typeface="Calibri"/>
                <a:cs typeface="Calibri"/>
              </a:rPr>
              <a:t>the</a:t>
            </a:r>
            <a:r>
              <a:rPr dirty="0" sz="3200" spc="-6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0F4D7A"/>
                </a:solidFill>
                <a:latin typeface="Calibri"/>
                <a:cs typeface="Calibri"/>
              </a:rPr>
              <a:t>application</a:t>
            </a:r>
            <a:endParaRPr sz="3200">
              <a:latin typeface="Calibri"/>
              <a:cs typeface="Calibri"/>
            </a:endParaRPr>
          </a:p>
          <a:p>
            <a:pPr marL="753110" indent="-283210">
              <a:lnSpc>
                <a:spcPct val="100000"/>
              </a:lnSpc>
              <a:spcBef>
                <a:spcPts val="2420"/>
              </a:spcBef>
              <a:buFont typeface="Wingdings"/>
              <a:buChar char=""/>
              <a:tabLst>
                <a:tab pos="753110" algn="l"/>
              </a:tabLst>
            </a:pPr>
            <a:r>
              <a:rPr dirty="0" sz="3200">
                <a:solidFill>
                  <a:srgbClr val="0F4D7A"/>
                </a:solidFill>
                <a:latin typeface="Calibri"/>
                <a:cs typeface="Calibri"/>
              </a:rPr>
              <a:t>Grant</a:t>
            </a:r>
            <a:r>
              <a:rPr dirty="0" sz="3200" spc="-15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0F4D7A"/>
                </a:solidFill>
                <a:latin typeface="Calibri"/>
                <a:cs typeface="Calibri"/>
              </a:rPr>
              <a:t>writers?</a:t>
            </a:r>
            <a:endParaRPr sz="3200">
              <a:latin typeface="Calibri"/>
              <a:cs typeface="Calibri"/>
            </a:endParaRPr>
          </a:p>
          <a:p>
            <a:pPr lvl="1" marL="1245235" indent="-322580">
              <a:lnSpc>
                <a:spcPct val="100000"/>
              </a:lnSpc>
              <a:spcBef>
                <a:spcPts val="2320"/>
              </a:spcBef>
              <a:buSzPct val="96875"/>
              <a:buFont typeface="Wingdings"/>
              <a:buChar char=""/>
              <a:tabLst>
                <a:tab pos="1245235" algn="l"/>
              </a:tabLst>
            </a:pPr>
            <a:r>
              <a:rPr dirty="0" sz="3200" spc="-10">
                <a:solidFill>
                  <a:srgbClr val="0F4D7A"/>
                </a:solidFill>
                <a:latin typeface="Calibri"/>
                <a:cs typeface="Calibri"/>
              </a:rPr>
              <a:t>Advantages/Disadvantages</a:t>
            </a:r>
            <a:endParaRPr sz="3200">
              <a:latin typeface="Calibri"/>
              <a:cs typeface="Calibri"/>
            </a:endParaRPr>
          </a:p>
          <a:p>
            <a:pPr marL="753110" indent="-283210">
              <a:lnSpc>
                <a:spcPct val="100000"/>
              </a:lnSpc>
              <a:spcBef>
                <a:spcPts val="2420"/>
              </a:spcBef>
              <a:buFont typeface="Wingdings"/>
              <a:buChar char=""/>
              <a:tabLst>
                <a:tab pos="753110" algn="l"/>
              </a:tabLst>
            </a:pPr>
            <a:r>
              <a:rPr dirty="0" sz="3200">
                <a:solidFill>
                  <a:srgbClr val="0F4D7A"/>
                </a:solidFill>
                <a:latin typeface="Calibri"/>
                <a:cs typeface="Calibri"/>
              </a:rPr>
              <a:t>Other</a:t>
            </a:r>
            <a:r>
              <a:rPr dirty="0" sz="3200" spc="-5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0F4D7A"/>
                </a:solidFill>
                <a:latin typeface="Calibri"/>
                <a:cs typeface="Calibri"/>
              </a:rPr>
              <a:t>Resources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61" y="1067561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 h="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38100">
            <a:solidFill>
              <a:srgbClr val="8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84461" rIns="0" bIns="0" rtlCol="0" vert="horz">
            <a:spAutoFit/>
          </a:bodyPr>
          <a:lstStyle/>
          <a:p>
            <a:pPr marL="62865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Write</a:t>
            </a:r>
            <a:r>
              <a:rPr dirty="0" spc="-130"/>
              <a:t> </a:t>
            </a:r>
            <a:r>
              <a:rPr dirty="0"/>
              <a:t>a</a:t>
            </a:r>
            <a:r>
              <a:rPr dirty="0" spc="-130"/>
              <a:t> </a:t>
            </a:r>
            <a:r>
              <a:rPr dirty="0"/>
              <a:t>Strong</a:t>
            </a:r>
            <a:r>
              <a:rPr dirty="0" spc="-110"/>
              <a:t> </a:t>
            </a:r>
            <a:r>
              <a:rPr dirty="0" spc="-10"/>
              <a:t>Application</a:t>
            </a:r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4" name="object 4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60045" indent="-347345">
              <a:lnSpc>
                <a:spcPct val="100000"/>
              </a:lnSpc>
              <a:spcBef>
                <a:spcPts val="105"/>
              </a:spcBef>
              <a:buSzPct val="125000"/>
              <a:buFont typeface="Arial"/>
              <a:buChar char="•"/>
              <a:tabLst>
                <a:tab pos="360045" algn="l"/>
              </a:tabLst>
            </a:pPr>
            <a:r>
              <a:rPr dirty="0"/>
              <a:t>Have</a:t>
            </a:r>
            <a:r>
              <a:rPr dirty="0" spc="-50"/>
              <a:t> </a:t>
            </a:r>
            <a:r>
              <a:rPr dirty="0"/>
              <a:t>I</a:t>
            </a:r>
            <a:r>
              <a:rPr dirty="0" spc="-55"/>
              <a:t> </a:t>
            </a:r>
            <a:r>
              <a:rPr dirty="0"/>
              <a:t>read</a:t>
            </a:r>
            <a:r>
              <a:rPr dirty="0" spc="-60"/>
              <a:t> </a:t>
            </a:r>
            <a:r>
              <a:rPr dirty="0"/>
              <a:t>the</a:t>
            </a:r>
            <a:r>
              <a:rPr dirty="0" spc="-60"/>
              <a:t> </a:t>
            </a:r>
            <a:r>
              <a:rPr dirty="0"/>
              <a:t>funding</a:t>
            </a:r>
            <a:r>
              <a:rPr dirty="0" spc="-75"/>
              <a:t> </a:t>
            </a:r>
            <a:r>
              <a:rPr dirty="0"/>
              <a:t>opportunity</a:t>
            </a:r>
            <a:r>
              <a:rPr dirty="0" spc="-60"/>
              <a:t> </a:t>
            </a:r>
            <a:r>
              <a:rPr dirty="0" spc="-10"/>
              <a:t>announcement?</a:t>
            </a:r>
          </a:p>
          <a:p>
            <a:pPr>
              <a:lnSpc>
                <a:spcPct val="100000"/>
              </a:lnSpc>
              <a:spcBef>
                <a:spcPts val="940"/>
              </a:spcBef>
              <a:buClr>
                <a:srgbClr val="0F4D7A"/>
              </a:buClr>
              <a:buFont typeface="Arial"/>
              <a:buChar char="•"/>
            </a:pPr>
          </a:p>
          <a:p>
            <a:pPr marL="360045" indent="-347345">
              <a:lnSpc>
                <a:spcPct val="100000"/>
              </a:lnSpc>
              <a:buSzPct val="125000"/>
              <a:buFont typeface="Arial"/>
              <a:buChar char="•"/>
              <a:tabLst>
                <a:tab pos="360045" algn="l"/>
              </a:tabLst>
            </a:pPr>
            <a:r>
              <a:rPr dirty="0"/>
              <a:t>Is</a:t>
            </a:r>
            <a:r>
              <a:rPr dirty="0" spc="-80"/>
              <a:t> </a:t>
            </a:r>
            <a:r>
              <a:rPr dirty="0"/>
              <a:t>my</a:t>
            </a:r>
            <a:r>
              <a:rPr dirty="0" spc="-55"/>
              <a:t> </a:t>
            </a:r>
            <a:r>
              <a:rPr dirty="0" spc="-10"/>
              <a:t>organization</a:t>
            </a:r>
            <a:r>
              <a:rPr dirty="0" spc="-45"/>
              <a:t> </a:t>
            </a:r>
            <a:r>
              <a:rPr dirty="0"/>
              <a:t>eligible</a:t>
            </a:r>
            <a:r>
              <a:rPr dirty="0" spc="-75"/>
              <a:t> </a:t>
            </a:r>
            <a:r>
              <a:rPr dirty="0"/>
              <a:t>to</a:t>
            </a:r>
            <a:r>
              <a:rPr dirty="0" spc="-55"/>
              <a:t> </a:t>
            </a:r>
            <a:r>
              <a:rPr dirty="0" spc="-10"/>
              <a:t>apply?</a:t>
            </a:r>
          </a:p>
          <a:p>
            <a:pPr>
              <a:lnSpc>
                <a:spcPct val="100000"/>
              </a:lnSpc>
              <a:spcBef>
                <a:spcPts val="955"/>
              </a:spcBef>
              <a:buClr>
                <a:srgbClr val="0F4D7A"/>
              </a:buClr>
              <a:buFont typeface="Arial"/>
              <a:buChar char="•"/>
            </a:pPr>
          </a:p>
          <a:p>
            <a:pPr marL="360045" marR="5080" indent="-347980">
              <a:lnSpc>
                <a:spcPct val="100000"/>
              </a:lnSpc>
              <a:buSzPct val="125000"/>
              <a:buFont typeface="Arial"/>
              <a:buChar char="•"/>
              <a:tabLst>
                <a:tab pos="360045" algn="l"/>
              </a:tabLst>
            </a:pPr>
            <a:r>
              <a:rPr dirty="0"/>
              <a:t>Does</a:t>
            </a:r>
            <a:r>
              <a:rPr dirty="0" spc="-75"/>
              <a:t> </a:t>
            </a:r>
            <a:r>
              <a:rPr dirty="0"/>
              <a:t>my</a:t>
            </a:r>
            <a:r>
              <a:rPr dirty="0" spc="-70"/>
              <a:t> </a:t>
            </a:r>
            <a:r>
              <a:rPr dirty="0" spc="-10"/>
              <a:t>organization</a:t>
            </a:r>
            <a:r>
              <a:rPr dirty="0" spc="-45"/>
              <a:t> </a:t>
            </a:r>
            <a:r>
              <a:rPr dirty="0"/>
              <a:t>have</a:t>
            </a:r>
            <a:r>
              <a:rPr dirty="0" spc="-70"/>
              <a:t> </a:t>
            </a:r>
            <a:r>
              <a:rPr dirty="0"/>
              <a:t>the</a:t>
            </a:r>
            <a:r>
              <a:rPr dirty="0" spc="-70"/>
              <a:t> </a:t>
            </a:r>
            <a:r>
              <a:rPr dirty="0"/>
              <a:t>technical</a:t>
            </a:r>
            <a:r>
              <a:rPr dirty="0" spc="-90"/>
              <a:t> </a:t>
            </a:r>
            <a:r>
              <a:rPr dirty="0"/>
              <a:t>expertise,</a:t>
            </a:r>
            <a:r>
              <a:rPr dirty="0" spc="-90"/>
              <a:t> </a:t>
            </a:r>
            <a:r>
              <a:rPr dirty="0"/>
              <a:t>the</a:t>
            </a:r>
            <a:r>
              <a:rPr dirty="0" spc="-80"/>
              <a:t> </a:t>
            </a:r>
            <a:r>
              <a:rPr dirty="0"/>
              <a:t>personnel,</a:t>
            </a:r>
            <a:r>
              <a:rPr dirty="0" spc="-85"/>
              <a:t> </a:t>
            </a:r>
            <a:r>
              <a:rPr dirty="0"/>
              <a:t>and</a:t>
            </a:r>
            <a:r>
              <a:rPr dirty="0" spc="-70"/>
              <a:t> </a:t>
            </a:r>
            <a:r>
              <a:rPr dirty="0" spc="-25"/>
              <a:t>the </a:t>
            </a:r>
            <a:r>
              <a:rPr dirty="0"/>
              <a:t>financial</a:t>
            </a:r>
            <a:r>
              <a:rPr dirty="0" spc="-55"/>
              <a:t> </a:t>
            </a:r>
            <a:r>
              <a:rPr dirty="0" spc="-10"/>
              <a:t>capacity?</a:t>
            </a:r>
          </a:p>
          <a:p>
            <a:pPr>
              <a:lnSpc>
                <a:spcPct val="100000"/>
              </a:lnSpc>
              <a:spcBef>
                <a:spcPts val="940"/>
              </a:spcBef>
              <a:buClr>
                <a:srgbClr val="0F4D7A"/>
              </a:buClr>
              <a:buFont typeface="Arial"/>
              <a:buChar char="•"/>
            </a:pPr>
          </a:p>
          <a:p>
            <a:pPr marL="360045" indent="-347345">
              <a:lnSpc>
                <a:spcPct val="100000"/>
              </a:lnSpc>
              <a:buSzPct val="125000"/>
              <a:buFont typeface="Arial"/>
              <a:buChar char="•"/>
              <a:tabLst>
                <a:tab pos="360045" algn="l"/>
              </a:tabLst>
            </a:pPr>
            <a:r>
              <a:rPr dirty="0"/>
              <a:t>Are</a:t>
            </a:r>
            <a:r>
              <a:rPr dirty="0" spc="-70"/>
              <a:t> </a:t>
            </a:r>
            <a:r>
              <a:rPr dirty="0"/>
              <a:t>all</a:t>
            </a:r>
            <a:r>
              <a:rPr dirty="0" spc="-35"/>
              <a:t> </a:t>
            </a:r>
            <a:r>
              <a:rPr dirty="0" spc="-20"/>
              <a:t>stakeholders</a:t>
            </a:r>
            <a:r>
              <a:rPr dirty="0" spc="-75"/>
              <a:t> </a:t>
            </a:r>
            <a:r>
              <a:rPr dirty="0"/>
              <a:t>in</a:t>
            </a:r>
            <a:r>
              <a:rPr dirty="0" spc="-60"/>
              <a:t> </a:t>
            </a:r>
            <a:r>
              <a:rPr dirty="0"/>
              <a:t>my</a:t>
            </a:r>
            <a:r>
              <a:rPr dirty="0" spc="-50"/>
              <a:t> </a:t>
            </a:r>
            <a:r>
              <a:rPr dirty="0" spc="-10"/>
              <a:t>organization</a:t>
            </a:r>
            <a:r>
              <a:rPr dirty="0" spc="-35"/>
              <a:t> </a:t>
            </a:r>
            <a:r>
              <a:rPr dirty="0" spc="-10"/>
              <a:t>supportive?</a:t>
            </a:r>
          </a:p>
          <a:p>
            <a:pPr>
              <a:lnSpc>
                <a:spcPct val="100000"/>
              </a:lnSpc>
              <a:spcBef>
                <a:spcPts val="940"/>
              </a:spcBef>
              <a:buClr>
                <a:srgbClr val="0F4D7A"/>
              </a:buClr>
              <a:buFont typeface="Arial"/>
              <a:buChar char="•"/>
            </a:pPr>
          </a:p>
          <a:p>
            <a:pPr marL="360045" indent="-347345">
              <a:lnSpc>
                <a:spcPct val="100000"/>
              </a:lnSpc>
              <a:spcBef>
                <a:spcPts val="5"/>
              </a:spcBef>
              <a:buSzPct val="125000"/>
              <a:buFont typeface="Arial"/>
              <a:buChar char="•"/>
              <a:tabLst>
                <a:tab pos="360045" algn="l"/>
              </a:tabLst>
            </a:pPr>
            <a:r>
              <a:rPr dirty="0"/>
              <a:t>Is</a:t>
            </a:r>
            <a:r>
              <a:rPr dirty="0" spc="-75"/>
              <a:t> </a:t>
            </a:r>
            <a:r>
              <a:rPr dirty="0"/>
              <a:t>my</a:t>
            </a:r>
            <a:r>
              <a:rPr dirty="0" spc="-50"/>
              <a:t> </a:t>
            </a:r>
            <a:r>
              <a:rPr dirty="0" spc="-10"/>
              <a:t>organization</a:t>
            </a:r>
            <a:r>
              <a:rPr dirty="0" spc="-40"/>
              <a:t> </a:t>
            </a:r>
            <a:r>
              <a:rPr dirty="0"/>
              <a:t>prepared</a:t>
            </a:r>
            <a:r>
              <a:rPr dirty="0" spc="-85"/>
              <a:t> </a:t>
            </a:r>
            <a:r>
              <a:rPr dirty="0"/>
              <a:t>to</a:t>
            </a:r>
            <a:r>
              <a:rPr dirty="0" spc="-45"/>
              <a:t> </a:t>
            </a:r>
            <a:r>
              <a:rPr dirty="0"/>
              <a:t>do</a:t>
            </a:r>
            <a:r>
              <a:rPr dirty="0" spc="-55"/>
              <a:t> </a:t>
            </a:r>
            <a:r>
              <a:rPr dirty="0"/>
              <a:t>what</a:t>
            </a:r>
            <a:r>
              <a:rPr dirty="0" spc="-45"/>
              <a:t> </a:t>
            </a:r>
            <a:r>
              <a:rPr dirty="0"/>
              <a:t>it</a:t>
            </a:r>
            <a:r>
              <a:rPr dirty="0" spc="-50"/>
              <a:t> </a:t>
            </a:r>
            <a:r>
              <a:rPr dirty="0" spc="-10"/>
              <a:t>takes?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530096" y="2170176"/>
            <a:ext cx="8365490" cy="1264920"/>
            <a:chOff x="1530096" y="2170176"/>
            <a:chExt cx="8365490" cy="126492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30096" y="2170176"/>
              <a:ext cx="8365235" cy="1118615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4040" y="3034296"/>
              <a:ext cx="368807" cy="400799"/>
            </a:xfrm>
            <a:prstGeom prst="rect">
              <a:avLst/>
            </a:prstGeom>
          </p:spPr>
        </p:pic>
      </p:grp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44039" y="3646944"/>
            <a:ext cx="368807" cy="40079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31339" y="2213599"/>
            <a:ext cx="7731759" cy="1935480"/>
          </a:xfrm>
          <a:prstGeom prst="rect"/>
        </p:spPr>
        <p:txBody>
          <a:bodyPr wrap="square" lIns="0" tIns="857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dirty="0" b="0">
                <a:latin typeface="Calibri Light"/>
                <a:cs typeface="Calibri Light"/>
              </a:rPr>
              <a:t>The</a:t>
            </a:r>
            <a:r>
              <a:rPr dirty="0" spc="-165" b="0">
                <a:latin typeface="Calibri Light"/>
                <a:cs typeface="Calibri Light"/>
              </a:rPr>
              <a:t> </a:t>
            </a:r>
            <a:r>
              <a:rPr dirty="0" spc="-40" b="0">
                <a:latin typeface="Calibri Light"/>
                <a:cs typeface="Calibri Light"/>
              </a:rPr>
              <a:t>Federal</a:t>
            </a:r>
            <a:r>
              <a:rPr dirty="0" spc="-160" b="0">
                <a:latin typeface="Calibri Light"/>
                <a:cs typeface="Calibri Light"/>
              </a:rPr>
              <a:t> </a:t>
            </a:r>
            <a:r>
              <a:rPr dirty="0" spc="-35" b="0">
                <a:latin typeface="Calibri Light"/>
                <a:cs typeface="Calibri Light"/>
              </a:rPr>
              <a:t>Grant</a:t>
            </a:r>
            <a:r>
              <a:rPr dirty="0" spc="-160" b="0">
                <a:latin typeface="Calibri Light"/>
                <a:cs typeface="Calibri Light"/>
              </a:rPr>
              <a:t> </a:t>
            </a:r>
            <a:r>
              <a:rPr dirty="0" spc="-40" b="0">
                <a:latin typeface="Calibri Light"/>
                <a:cs typeface="Calibri Light"/>
              </a:rPr>
              <a:t>Application</a:t>
            </a:r>
            <a:r>
              <a:rPr dirty="0" spc="-185" b="0">
                <a:latin typeface="Calibri Light"/>
                <a:cs typeface="Calibri Light"/>
              </a:rPr>
              <a:t> </a:t>
            </a:r>
            <a:r>
              <a:rPr dirty="0" spc="-10" b="0">
                <a:latin typeface="Calibri Light"/>
                <a:cs typeface="Calibri Light"/>
              </a:rPr>
              <a:t>Process:</a:t>
            </a:r>
          </a:p>
          <a:p>
            <a:pPr marL="387350" marR="3339465">
              <a:lnSpc>
                <a:spcPct val="111700"/>
              </a:lnSpc>
              <a:spcBef>
                <a:spcPts val="10"/>
              </a:spcBef>
            </a:pPr>
            <a:r>
              <a:rPr dirty="0" sz="3600"/>
              <a:t>COMMON</a:t>
            </a:r>
            <a:r>
              <a:rPr dirty="0" sz="3600" spc="-155"/>
              <a:t> </a:t>
            </a:r>
            <a:r>
              <a:rPr dirty="0" sz="3600" spc="-10"/>
              <a:t>MISTAKES </a:t>
            </a:r>
            <a:r>
              <a:rPr dirty="0" sz="3600"/>
              <a:t>IMPORTANT</a:t>
            </a:r>
            <a:r>
              <a:rPr dirty="0" sz="3600" spc="-185"/>
              <a:t> </a:t>
            </a:r>
            <a:r>
              <a:rPr dirty="0" sz="3600" spc="-20"/>
              <a:t>TIPS</a:t>
            </a:r>
            <a:endParaRPr sz="3600"/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761" y="76200"/>
            <a:ext cx="12192000" cy="1963420"/>
            <a:chOff x="761" y="76200"/>
            <a:chExt cx="12192000" cy="1963420"/>
          </a:xfrm>
        </p:grpSpPr>
        <p:sp>
          <p:nvSpPr>
            <p:cNvPr id="3" name="object 3" descr=""/>
            <p:cNvSpPr/>
            <p:nvPr/>
          </p:nvSpPr>
          <p:spPr>
            <a:xfrm>
              <a:off x="761" y="1067561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 h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ln w="38100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06712" y="76200"/>
              <a:ext cx="1866899" cy="196291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31281" rIns="0" bIns="0" rtlCol="0" vert="horz">
            <a:spAutoFit/>
          </a:bodyPr>
          <a:lstStyle/>
          <a:p>
            <a:pPr marL="2682875">
              <a:lnSpc>
                <a:spcPct val="100000"/>
              </a:lnSpc>
              <a:spcBef>
                <a:spcPts val="95"/>
              </a:spcBef>
            </a:pPr>
            <a:r>
              <a:rPr dirty="0" spc="-95"/>
              <a:t>Top</a:t>
            </a:r>
            <a:r>
              <a:rPr dirty="0" spc="-105"/>
              <a:t> </a:t>
            </a:r>
            <a:r>
              <a:rPr dirty="0" spc="-90"/>
              <a:t>Ten</a:t>
            </a:r>
            <a:r>
              <a:rPr dirty="0" spc="-105"/>
              <a:t> </a:t>
            </a:r>
            <a:r>
              <a:rPr dirty="0"/>
              <a:t>Tips</a:t>
            </a:r>
            <a:r>
              <a:rPr dirty="0" spc="-100"/>
              <a:t> </a:t>
            </a:r>
            <a:r>
              <a:rPr dirty="0"/>
              <a:t>for</a:t>
            </a:r>
            <a:r>
              <a:rPr dirty="0" spc="-100"/>
              <a:t> </a:t>
            </a:r>
            <a:r>
              <a:rPr dirty="0" spc="-10"/>
              <a:t>Applicants!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6" name="object 6" descr=""/>
          <p:cNvSpPr txBox="1"/>
          <p:nvPr/>
        </p:nvSpPr>
        <p:spPr>
          <a:xfrm>
            <a:off x="1259839" y="1456435"/>
            <a:ext cx="7699375" cy="36715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69265" indent="-456565">
              <a:lnSpc>
                <a:spcPts val="3785"/>
              </a:lnSpc>
              <a:buSzPct val="125000"/>
              <a:buAutoNum type="arabicPeriod"/>
              <a:tabLst>
                <a:tab pos="469265" algn="l"/>
              </a:tabLst>
            </a:pPr>
            <a:r>
              <a:rPr dirty="0" sz="3000" b="1">
                <a:solidFill>
                  <a:srgbClr val="0F4D7A"/>
                </a:solidFill>
                <a:latin typeface="Calibri"/>
                <a:cs typeface="Calibri"/>
              </a:rPr>
              <a:t>Start</a:t>
            </a:r>
            <a:r>
              <a:rPr dirty="0" sz="3000" spc="-114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3000" b="1">
                <a:solidFill>
                  <a:srgbClr val="0F4D7A"/>
                </a:solidFill>
                <a:latin typeface="Calibri"/>
                <a:cs typeface="Calibri"/>
              </a:rPr>
              <a:t>preparing</a:t>
            </a:r>
            <a:r>
              <a:rPr dirty="0" sz="3000" spc="-80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3000" b="1">
                <a:solidFill>
                  <a:srgbClr val="0F4D7A"/>
                </a:solidFill>
                <a:latin typeface="Calibri"/>
                <a:cs typeface="Calibri"/>
              </a:rPr>
              <a:t>the</a:t>
            </a:r>
            <a:r>
              <a:rPr dirty="0" sz="3000" spc="-90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3000" b="1">
                <a:solidFill>
                  <a:srgbClr val="0F4D7A"/>
                </a:solidFill>
                <a:latin typeface="Calibri"/>
                <a:cs typeface="Calibri"/>
              </a:rPr>
              <a:t>application</a:t>
            </a:r>
            <a:r>
              <a:rPr dirty="0" sz="3000" spc="-90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3000" spc="-10" b="1">
                <a:solidFill>
                  <a:srgbClr val="0F4D7A"/>
                </a:solidFill>
                <a:latin typeface="Calibri"/>
                <a:cs typeface="Calibri"/>
              </a:rPr>
              <a:t>early.</a:t>
            </a:r>
            <a:endParaRPr sz="3000">
              <a:latin typeface="Calibri"/>
              <a:cs typeface="Calibri"/>
            </a:endParaRPr>
          </a:p>
          <a:p>
            <a:pPr lvl="1" marL="752475" indent="-283210">
              <a:lnSpc>
                <a:spcPts val="3175"/>
              </a:lnSpc>
              <a:buFont typeface="Wingdings"/>
              <a:buChar char=""/>
              <a:tabLst>
                <a:tab pos="752475" algn="l"/>
              </a:tabLst>
            </a:pP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Time</a:t>
            </a:r>
            <a:r>
              <a:rPr dirty="0" sz="2700" spc="-3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is</a:t>
            </a:r>
            <a:r>
              <a:rPr dirty="0" sz="2700" spc="-2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needed</a:t>
            </a:r>
            <a:r>
              <a:rPr dirty="0" sz="2700" spc="-5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 spc="-25">
                <a:solidFill>
                  <a:srgbClr val="0F4D7A"/>
                </a:solidFill>
                <a:latin typeface="Calibri"/>
                <a:cs typeface="Calibri"/>
              </a:rPr>
              <a:t>to:</a:t>
            </a:r>
            <a:endParaRPr sz="2700">
              <a:latin typeface="Calibri"/>
              <a:cs typeface="Calibri"/>
            </a:endParaRPr>
          </a:p>
          <a:p>
            <a:pPr marL="926465">
              <a:lnSpc>
                <a:spcPct val="100000"/>
              </a:lnSpc>
            </a:pPr>
            <a:r>
              <a:rPr dirty="0" sz="2600">
                <a:solidFill>
                  <a:srgbClr val="0F4D7A"/>
                </a:solidFill>
                <a:latin typeface="Corbel"/>
                <a:cs typeface="Corbel"/>
              </a:rPr>
              <a:t>‐</a:t>
            </a:r>
            <a:r>
              <a:rPr dirty="0" sz="2600" spc="385">
                <a:solidFill>
                  <a:srgbClr val="0F4D7A"/>
                </a:solidFill>
                <a:latin typeface="Corbel"/>
                <a:cs typeface="Corbel"/>
              </a:rPr>
              <a:t> </a:t>
            </a:r>
            <a:r>
              <a:rPr dirty="0" sz="2600">
                <a:solidFill>
                  <a:srgbClr val="0F4D7A"/>
                </a:solidFill>
                <a:latin typeface="Calibri"/>
                <a:cs typeface="Calibri"/>
              </a:rPr>
              <a:t>Ensure</a:t>
            </a:r>
            <a:r>
              <a:rPr dirty="0" sz="2600" spc="-4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0F4D7A"/>
                </a:solidFill>
                <a:latin typeface="Calibri"/>
                <a:cs typeface="Calibri"/>
              </a:rPr>
              <a:t>registration</a:t>
            </a:r>
            <a:endParaRPr sz="2600">
              <a:latin typeface="Calibri"/>
              <a:cs typeface="Calibri"/>
            </a:endParaRPr>
          </a:p>
          <a:p>
            <a:pPr marL="926465">
              <a:lnSpc>
                <a:spcPct val="100000"/>
              </a:lnSpc>
            </a:pPr>
            <a:r>
              <a:rPr dirty="0" sz="2600">
                <a:solidFill>
                  <a:srgbClr val="0F4D7A"/>
                </a:solidFill>
                <a:latin typeface="Corbel"/>
                <a:cs typeface="Corbel"/>
              </a:rPr>
              <a:t>‐</a:t>
            </a:r>
            <a:r>
              <a:rPr dirty="0" sz="2600" spc="400">
                <a:solidFill>
                  <a:srgbClr val="0F4D7A"/>
                </a:solidFill>
                <a:latin typeface="Corbel"/>
                <a:cs typeface="Corbel"/>
              </a:rPr>
              <a:t> </a:t>
            </a:r>
            <a:r>
              <a:rPr dirty="0" sz="2600">
                <a:solidFill>
                  <a:srgbClr val="0F4D7A"/>
                </a:solidFill>
                <a:latin typeface="Calibri"/>
                <a:cs typeface="Calibri"/>
              </a:rPr>
              <a:t>Assemble</a:t>
            </a:r>
            <a:r>
              <a:rPr dirty="0" sz="2600" spc="-4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600" spc="-20">
                <a:solidFill>
                  <a:srgbClr val="0F4D7A"/>
                </a:solidFill>
                <a:latin typeface="Calibri"/>
                <a:cs typeface="Calibri"/>
              </a:rPr>
              <a:t>team</a:t>
            </a:r>
            <a:endParaRPr sz="2600">
              <a:latin typeface="Calibri"/>
              <a:cs typeface="Calibri"/>
            </a:endParaRPr>
          </a:p>
          <a:p>
            <a:pPr marL="926465">
              <a:lnSpc>
                <a:spcPct val="100000"/>
              </a:lnSpc>
            </a:pPr>
            <a:r>
              <a:rPr dirty="0" sz="2600">
                <a:solidFill>
                  <a:srgbClr val="0F4D7A"/>
                </a:solidFill>
                <a:latin typeface="Corbel"/>
                <a:cs typeface="Corbel"/>
              </a:rPr>
              <a:t>‐</a:t>
            </a:r>
            <a:r>
              <a:rPr dirty="0" sz="2600" spc="335">
                <a:solidFill>
                  <a:srgbClr val="0F4D7A"/>
                </a:solidFill>
                <a:latin typeface="Corbel"/>
                <a:cs typeface="Corbel"/>
              </a:rPr>
              <a:t> </a:t>
            </a:r>
            <a:r>
              <a:rPr dirty="0" sz="2600">
                <a:solidFill>
                  <a:srgbClr val="0F4D7A"/>
                </a:solidFill>
                <a:latin typeface="Calibri"/>
                <a:cs typeface="Calibri"/>
              </a:rPr>
              <a:t>Review</a:t>
            </a:r>
            <a:r>
              <a:rPr dirty="0" sz="2600" spc="-7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0F4D7A"/>
                </a:solidFill>
                <a:latin typeface="Calibri"/>
                <a:cs typeface="Calibri"/>
              </a:rPr>
              <a:t>materials</a:t>
            </a:r>
            <a:endParaRPr sz="2600">
              <a:latin typeface="Calibri"/>
              <a:cs typeface="Calibri"/>
            </a:endParaRPr>
          </a:p>
          <a:p>
            <a:pPr marL="926465">
              <a:lnSpc>
                <a:spcPct val="100000"/>
              </a:lnSpc>
            </a:pPr>
            <a:r>
              <a:rPr dirty="0" sz="2600">
                <a:solidFill>
                  <a:srgbClr val="0F4D7A"/>
                </a:solidFill>
                <a:latin typeface="Corbel"/>
                <a:cs typeface="Corbel"/>
              </a:rPr>
              <a:t>‐</a:t>
            </a:r>
            <a:r>
              <a:rPr dirty="0" sz="2600" spc="365">
                <a:solidFill>
                  <a:srgbClr val="0F4D7A"/>
                </a:solidFill>
                <a:latin typeface="Corbel"/>
                <a:cs typeface="Corbel"/>
              </a:rPr>
              <a:t> </a:t>
            </a:r>
            <a:r>
              <a:rPr dirty="0" sz="2600">
                <a:solidFill>
                  <a:srgbClr val="0F4D7A"/>
                </a:solidFill>
                <a:latin typeface="Calibri"/>
                <a:cs typeface="Calibri"/>
              </a:rPr>
              <a:t>Outreach</a:t>
            </a:r>
            <a:r>
              <a:rPr dirty="0" sz="2600" spc="-5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F4D7A"/>
                </a:solidFill>
                <a:latin typeface="Calibri"/>
                <a:cs typeface="Calibri"/>
              </a:rPr>
              <a:t>to</a:t>
            </a:r>
            <a:r>
              <a:rPr dirty="0" sz="2600" spc="-3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0F4D7A"/>
                </a:solidFill>
                <a:latin typeface="Calibri"/>
                <a:cs typeface="Calibri"/>
              </a:rPr>
              <a:t>funder</a:t>
            </a:r>
            <a:endParaRPr sz="2600">
              <a:latin typeface="Calibri"/>
              <a:cs typeface="Calibri"/>
            </a:endParaRPr>
          </a:p>
          <a:p>
            <a:pPr marL="926465">
              <a:lnSpc>
                <a:spcPct val="100000"/>
              </a:lnSpc>
            </a:pPr>
            <a:r>
              <a:rPr dirty="0" sz="2600">
                <a:solidFill>
                  <a:srgbClr val="0F4D7A"/>
                </a:solidFill>
                <a:latin typeface="Corbel"/>
                <a:cs typeface="Corbel"/>
              </a:rPr>
              <a:t>‐</a:t>
            </a:r>
            <a:r>
              <a:rPr dirty="0" sz="2600" spc="340">
                <a:solidFill>
                  <a:srgbClr val="0F4D7A"/>
                </a:solidFill>
                <a:latin typeface="Corbel"/>
                <a:cs typeface="Corbel"/>
              </a:rPr>
              <a:t> </a:t>
            </a:r>
            <a:r>
              <a:rPr dirty="0" sz="2600" spc="-10">
                <a:solidFill>
                  <a:srgbClr val="0F4D7A"/>
                </a:solidFill>
                <a:latin typeface="Calibri"/>
                <a:cs typeface="Calibri"/>
              </a:rPr>
              <a:t>Participate</a:t>
            </a:r>
            <a:r>
              <a:rPr dirty="0" sz="2600" spc="-6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F4D7A"/>
                </a:solidFill>
                <a:latin typeface="Calibri"/>
                <a:cs typeface="Calibri"/>
              </a:rPr>
              <a:t>in</a:t>
            </a:r>
            <a:r>
              <a:rPr dirty="0" sz="2600" spc="-4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600" spc="-30">
                <a:solidFill>
                  <a:srgbClr val="0F4D7A"/>
                </a:solidFill>
                <a:latin typeface="Calibri"/>
                <a:cs typeface="Calibri"/>
              </a:rPr>
              <a:t>Technical</a:t>
            </a:r>
            <a:r>
              <a:rPr dirty="0" sz="2600" spc="-7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F4D7A"/>
                </a:solidFill>
                <a:latin typeface="Calibri"/>
                <a:cs typeface="Calibri"/>
              </a:rPr>
              <a:t>Assistance</a:t>
            </a:r>
            <a:r>
              <a:rPr dirty="0" sz="2600" spc="-8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0F4D7A"/>
                </a:solidFill>
                <a:latin typeface="Calibri"/>
                <a:cs typeface="Calibri"/>
              </a:rPr>
              <a:t>calls/webinars</a:t>
            </a:r>
            <a:endParaRPr sz="2600">
              <a:latin typeface="Calibri"/>
              <a:cs typeface="Calibri"/>
            </a:endParaRPr>
          </a:p>
          <a:p>
            <a:pPr marL="926465">
              <a:lnSpc>
                <a:spcPct val="100000"/>
              </a:lnSpc>
            </a:pPr>
            <a:r>
              <a:rPr dirty="0" sz="2600">
                <a:solidFill>
                  <a:srgbClr val="0F4D7A"/>
                </a:solidFill>
                <a:latin typeface="Corbel"/>
                <a:cs typeface="Corbel"/>
              </a:rPr>
              <a:t>‐</a:t>
            </a:r>
            <a:r>
              <a:rPr dirty="0" sz="2600" spc="365">
                <a:solidFill>
                  <a:srgbClr val="0F4D7A"/>
                </a:solidFill>
                <a:latin typeface="Corbel"/>
                <a:cs typeface="Corbel"/>
              </a:rPr>
              <a:t> </a:t>
            </a:r>
            <a:r>
              <a:rPr dirty="0" sz="2600">
                <a:solidFill>
                  <a:srgbClr val="0F4D7A"/>
                </a:solidFill>
                <a:latin typeface="Calibri"/>
                <a:cs typeface="Calibri"/>
              </a:rPr>
              <a:t>Respond</a:t>
            </a:r>
            <a:r>
              <a:rPr dirty="0" sz="2600" spc="-5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F4D7A"/>
                </a:solidFill>
                <a:latin typeface="Calibri"/>
                <a:cs typeface="Calibri"/>
              </a:rPr>
              <a:t>to</a:t>
            </a:r>
            <a:r>
              <a:rPr dirty="0" sz="2600" spc="-3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F4D7A"/>
                </a:solidFill>
                <a:latin typeface="Calibri"/>
                <a:cs typeface="Calibri"/>
              </a:rPr>
              <a:t>the</a:t>
            </a:r>
            <a:r>
              <a:rPr dirty="0" sz="2600" spc="-4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600" spc="-20">
                <a:solidFill>
                  <a:srgbClr val="0F4D7A"/>
                </a:solidFill>
                <a:latin typeface="Calibri"/>
                <a:cs typeface="Calibri"/>
              </a:rPr>
              <a:t>NOFO</a:t>
            </a:r>
            <a:endParaRPr sz="2600">
              <a:latin typeface="Calibri"/>
              <a:cs typeface="Calibri"/>
            </a:endParaRPr>
          </a:p>
          <a:p>
            <a:pPr marL="926465">
              <a:lnSpc>
                <a:spcPct val="100000"/>
              </a:lnSpc>
            </a:pPr>
            <a:r>
              <a:rPr dirty="0" sz="2600">
                <a:solidFill>
                  <a:srgbClr val="0F4D7A"/>
                </a:solidFill>
                <a:latin typeface="Corbel"/>
                <a:cs typeface="Corbel"/>
              </a:rPr>
              <a:t>‐</a:t>
            </a:r>
            <a:r>
              <a:rPr dirty="0" sz="2600" spc="365">
                <a:solidFill>
                  <a:srgbClr val="0F4D7A"/>
                </a:solidFill>
                <a:latin typeface="Corbel"/>
                <a:cs typeface="Corbel"/>
              </a:rPr>
              <a:t> </a:t>
            </a:r>
            <a:r>
              <a:rPr dirty="0" sz="2600">
                <a:solidFill>
                  <a:srgbClr val="0F4D7A"/>
                </a:solidFill>
                <a:latin typeface="Calibri"/>
                <a:cs typeface="Calibri"/>
              </a:rPr>
              <a:t>Submit</a:t>
            </a:r>
            <a:r>
              <a:rPr dirty="0" sz="2600" spc="-4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0F4D7A"/>
                </a:solidFill>
                <a:latin typeface="Calibri"/>
                <a:cs typeface="Calibri"/>
              </a:rPr>
              <a:t>before</a:t>
            </a:r>
            <a:r>
              <a:rPr dirty="0" sz="2600" spc="-4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F4D7A"/>
                </a:solidFill>
                <a:latin typeface="Calibri"/>
                <a:cs typeface="Calibri"/>
              </a:rPr>
              <a:t>the</a:t>
            </a:r>
            <a:r>
              <a:rPr dirty="0" sz="2600" spc="-4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0F4D7A"/>
                </a:solidFill>
                <a:latin typeface="Calibri"/>
                <a:cs typeface="Calibri"/>
              </a:rPr>
              <a:t>deadline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761" y="1048511"/>
            <a:ext cx="12192000" cy="38100"/>
            <a:chOff x="761" y="1048511"/>
            <a:chExt cx="12192000" cy="38100"/>
          </a:xfrm>
        </p:grpSpPr>
        <p:sp>
          <p:nvSpPr>
            <p:cNvPr id="3" name="object 3" descr=""/>
            <p:cNvSpPr/>
            <p:nvPr/>
          </p:nvSpPr>
          <p:spPr>
            <a:xfrm>
              <a:off x="761" y="1048511"/>
              <a:ext cx="12192000" cy="38100"/>
            </a:xfrm>
            <a:custGeom>
              <a:avLst/>
              <a:gdLst/>
              <a:ahLst/>
              <a:cxnLst/>
              <a:rect l="l" t="t" r="r" b="b"/>
              <a:pathLst>
                <a:path w="12192000" h="38100">
                  <a:moveTo>
                    <a:pt x="0" y="38100"/>
                  </a:moveTo>
                  <a:lnTo>
                    <a:pt x="12192000" y="3810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761" y="1048511"/>
              <a:ext cx="12192000" cy="38100"/>
            </a:xfrm>
            <a:custGeom>
              <a:avLst/>
              <a:gdLst/>
              <a:ahLst/>
              <a:cxnLst/>
              <a:rect l="l" t="t" r="r" b="b"/>
              <a:pathLst>
                <a:path w="12192000" h="38100">
                  <a:moveTo>
                    <a:pt x="0" y="38100"/>
                  </a:moveTo>
                  <a:lnTo>
                    <a:pt x="12192000" y="3810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46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dirty="0" sz="3900" spc="-10"/>
              <a:t>Required</a:t>
            </a:r>
            <a:r>
              <a:rPr dirty="0" sz="3900" spc="-185"/>
              <a:t> </a:t>
            </a:r>
            <a:r>
              <a:rPr dirty="0" sz="3900"/>
              <a:t>Steps</a:t>
            </a:r>
            <a:r>
              <a:rPr dirty="0" sz="3900" spc="-225"/>
              <a:t> </a:t>
            </a:r>
            <a:r>
              <a:rPr dirty="0" sz="3900"/>
              <a:t>for</a:t>
            </a:r>
            <a:r>
              <a:rPr dirty="0" sz="3900" spc="-150"/>
              <a:t> </a:t>
            </a:r>
            <a:r>
              <a:rPr dirty="0" sz="3900" spc="-20"/>
              <a:t>Grants.gov</a:t>
            </a:r>
            <a:r>
              <a:rPr dirty="0" sz="3900" spc="-185"/>
              <a:t> </a:t>
            </a:r>
            <a:r>
              <a:rPr dirty="0" sz="3900" spc="-10"/>
              <a:t>Registration</a:t>
            </a:r>
            <a:endParaRPr sz="3900"/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z="2400" spc="-10" i="1">
                <a:solidFill>
                  <a:srgbClr val="990000"/>
                </a:solidFill>
                <a:latin typeface="Calibri"/>
                <a:cs typeface="Calibri"/>
              </a:rPr>
              <a:t>Current</a:t>
            </a:r>
            <a:r>
              <a:rPr dirty="0" sz="2400" spc="-70" i="1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dirty="0" sz="2400" spc="-10" i="1">
                <a:solidFill>
                  <a:srgbClr val="990000"/>
                </a:solidFill>
                <a:latin typeface="Calibri"/>
                <a:cs typeface="Calibri"/>
              </a:rPr>
              <a:t>Process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536775" y="1377061"/>
            <a:ext cx="8259445" cy="3462020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marL="12700" marR="1092835">
              <a:lnSpc>
                <a:spcPts val="2400"/>
              </a:lnSpc>
              <a:spcBef>
                <a:spcPts val="675"/>
              </a:spcBef>
            </a:pPr>
            <a:r>
              <a:rPr dirty="0" sz="2500" b="1">
                <a:solidFill>
                  <a:srgbClr val="0F4D79"/>
                </a:solidFill>
                <a:latin typeface="Calibri"/>
                <a:cs typeface="Calibri"/>
              </a:rPr>
              <a:t>These</a:t>
            </a:r>
            <a:r>
              <a:rPr dirty="0" sz="2500" spc="-110" b="1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500" spc="-20" b="1">
                <a:solidFill>
                  <a:srgbClr val="0F4D79"/>
                </a:solidFill>
                <a:latin typeface="Calibri"/>
                <a:cs typeface="Calibri"/>
              </a:rPr>
              <a:t>steps</a:t>
            </a:r>
            <a:r>
              <a:rPr dirty="0" sz="2500" spc="-114" b="1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u="sng" sz="2500" b="1">
                <a:solidFill>
                  <a:srgbClr val="0F4D79"/>
                </a:solidFill>
                <a:uFill>
                  <a:solidFill>
                    <a:srgbClr val="0F4D79"/>
                  </a:solidFill>
                </a:uFill>
                <a:latin typeface="Calibri"/>
                <a:cs typeface="Calibri"/>
              </a:rPr>
              <a:t>MUST</a:t>
            </a:r>
            <a:r>
              <a:rPr dirty="0" sz="2500" spc="-70" b="1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0F4D79"/>
                </a:solidFill>
                <a:latin typeface="Calibri"/>
                <a:cs typeface="Calibri"/>
              </a:rPr>
              <a:t>be</a:t>
            </a:r>
            <a:r>
              <a:rPr dirty="0" sz="2500" spc="-114" b="1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500" spc="-25" b="1">
                <a:solidFill>
                  <a:srgbClr val="0F4D79"/>
                </a:solidFill>
                <a:latin typeface="Calibri"/>
                <a:cs typeface="Calibri"/>
              </a:rPr>
              <a:t>completed</a:t>
            </a:r>
            <a:r>
              <a:rPr dirty="0" sz="2500" spc="-75" b="1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0F4D79"/>
                </a:solidFill>
                <a:latin typeface="Calibri"/>
                <a:cs typeface="Calibri"/>
              </a:rPr>
              <a:t>prior</a:t>
            </a:r>
            <a:r>
              <a:rPr dirty="0" sz="2500" spc="-120" b="1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0F4D79"/>
                </a:solidFill>
                <a:latin typeface="Calibri"/>
                <a:cs typeface="Calibri"/>
              </a:rPr>
              <a:t>to</a:t>
            </a:r>
            <a:r>
              <a:rPr dirty="0" sz="2500" spc="-110" b="1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500" spc="-30" b="1">
                <a:solidFill>
                  <a:srgbClr val="0F4D79"/>
                </a:solidFill>
                <a:latin typeface="Calibri"/>
                <a:cs typeface="Calibri"/>
              </a:rPr>
              <a:t>registering</a:t>
            </a:r>
            <a:r>
              <a:rPr dirty="0" sz="2500" spc="-105" b="1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500" spc="-25" b="1">
                <a:solidFill>
                  <a:srgbClr val="0F4D79"/>
                </a:solidFill>
                <a:latin typeface="Calibri"/>
                <a:cs typeface="Calibri"/>
              </a:rPr>
              <a:t>for </a:t>
            </a:r>
            <a:r>
              <a:rPr dirty="0" sz="2500" spc="-10" b="1">
                <a:solidFill>
                  <a:srgbClr val="0F4D79"/>
                </a:solidFill>
                <a:latin typeface="Calibri"/>
                <a:cs typeface="Calibri"/>
              </a:rPr>
              <a:t>Grants.gov: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45"/>
              </a:spcBef>
            </a:pPr>
            <a:endParaRPr sz="2500">
              <a:latin typeface="Calibri"/>
              <a:cs typeface="Calibri"/>
            </a:endParaRPr>
          </a:p>
          <a:p>
            <a:pPr marL="360045" marR="37465" indent="-347980">
              <a:lnSpc>
                <a:spcPts val="2400"/>
              </a:lnSpc>
              <a:spcBef>
                <a:spcPts val="5"/>
              </a:spcBef>
              <a:buSzPct val="124000"/>
              <a:buFont typeface="Wingdings"/>
              <a:buChar char=""/>
              <a:tabLst>
                <a:tab pos="360045" algn="l"/>
              </a:tabLst>
            </a:pPr>
            <a:r>
              <a:rPr dirty="0" sz="2500" spc="-30">
                <a:solidFill>
                  <a:srgbClr val="0F4D79"/>
                </a:solidFill>
                <a:latin typeface="Calibri"/>
                <a:cs typeface="Calibri"/>
              </a:rPr>
              <a:t>Register</a:t>
            </a:r>
            <a:r>
              <a:rPr dirty="0" sz="2500" spc="-100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F4D79"/>
                </a:solidFill>
                <a:latin typeface="Calibri"/>
                <a:cs typeface="Calibri"/>
              </a:rPr>
              <a:t>the</a:t>
            </a:r>
            <a:r>
              <a:rPr dirty="0" sz="2500" spc="-70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500" spc="-50">
                <a:solidFill>
                  <a:srgbClr val="0F4D79"/>
                </a:solidFill>
                <a:latin typeface="Calibri"/>
                <a:cs typeface="Calibri"/>
              </a:rPr>
              <a:t>organization</a:t>
            </a:r>
            <a:r>
              <a:rPr dirty="0" sz="2500" spc="-95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500" spc="-10">
                <a:solidFill>
                  <a:srgbClr val="0F4D79"/>
                </a:solidFill>
                <a:latin typeface="Calibri"/>
                <a:cs typeface="Calibri"/>
              </a:rPr>
              <a:t>with</a:t>
            </a:r>
            <a:r>
              <a:rPr dirty="0" sz="2500" spc="-114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500" spc="-30">
                <a:solidFill>
                  <a:srgbClr val="0F4D79"/>
                </a:solidFill>
                <a:latin typeface="Calibri"/>
                <a:cs typeface="Calibri"/>
              </a:rPr>
              <a:t>System</a:t>
            </a:r>
            <a:r>
              <a:rPr dirty="0" sz="2500" spc="-60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500" spc="-20">
                <a:solidFill>
                  <a:srgbClr val="0F4D79"/>
                </a:solidFill>
                <a:latin typeface="Calibri"/>
                <a:cs typeface="Calibri"/>
              </a:rPr>
              <a:t>for</a:t>
            </a:r>
            <a:r>
              <a:rPr dirty="0" sz="2500" spc="-114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500" spc="-20">
                <a:solidFill>
                  <a:srgbClr val="0F4D79"/>
                </a:solidFill>
                <a:latin typeface="Calibri"/>
                <a:cs typeface="Calibri"/>
              </a:rPr>
              <a:t>Award</a:t>
            </a:r>
            <a:r>
              <a:rPr dirty="0" sz="2500" spc="-80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500" spc="-10">
                <a:solidFill>
                  <a:srgbClr val="0F4D79"/>
                </a:solidFill>
                <a:latin typeface="Calibri"/>
                <a:cs typeface="Calibri"/>
              </a:rPr>
              <a:t>Management (SAM)</a:t>
            </a:r>
            <a:endParaRPr sz="2500">
              <a:latin typeface="Calibri"/>
              <a:cs typeface="Calibri"/>
            </a:endParaRPr>
          </a:p>
          <a:p>
            <a:pPr marL="360045" marR="5080" indent="-347980">
              <a:lnSpc>
                <a:spcPts val="2400"/>
              </a:lnSpc>
              <a:spcBef>
                <a:spcPts val="500"/>
              </a:spcBef>
              <a:buSzPct val="124000"/>
              <a:buFont typeface="Wingdings"/>
              <a:buChar char=""/>
              <a:tabLst>
                <a:tab pos="361315" algn="l"/>
              </a:tabLst>
            </a:pPr>
            <a:r>
              <a:rPr dirty="0" sz="2500">
                <a:solidFill>
                  <a:srgbClr val="0F4D79"/>
                </a:solidFill>
                <a:latin typeface="Calibri"/>
                <a:cs typeface="Calibri"/>
              </a:rPr>
              <a:t>A</a:t>
            </a:r>
            <a:r>
              <a:rPr dirty="0" sz="2500" spc="-100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F4D79"/>
                </a:solidFill>
                <a:latin typeface="Calibri"/>
                <a:cs typeface="Calibri"/>
              </a:rPr>
              <a:t>Unique</a:t>
            </a:r>
            <a:r>
              <a:rPr dirty="0" sz="2500" spc="-75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F4D79"/>
                </a:solidFill>
                <a:latin typeface="Calibri"/>
                <a:cs typeface="Calibri"/>
              </a:rPr>
              <a:t>Entity</a:t>
            </a:r>
            <a:r>
              <a:rPr dirty="0" sz="2500" spc="-95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500" spc="-10">
                <a:solidFill>
                  <a:srgbClr val="0F4D79"/>
                </a:solidFill>
                <a:latin typeface="Calibri"/>
                <a:cs typeface="Calibri"/>
              </a:rPr>
              <a:t>Identifier</a:t>
            </a:r>
            <a:r>
              <a:rPr dirty="0" sz="2500" spc="-80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F4D79"/>
                </a:solidFill>
                <a:latin typeface="Calibri"/>
                <a:cs typeface="Calibri"/>
              </a:rPr>
              <a:t>(UEI)</a:t>
            </a:r>
            <a:r>
              <a:rPr dirty="0" sz="2500" spc="-80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F4D79"/>
                </a:solidFill>
                <a:latin typeface="Calibri"/>
                <a:cs typeface="Calibri"/>
              </a:rPr>
              <a:t>or</a:t>
            </a:r>
            <a:r>
              <a:rPr dirty="0" sz="2500" spc="-110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500" spc="-10">
                <a:solidFill>
                  <a:srgbClr val="0F4D79"/>
                </a:solidFill>
                <a:latin typeface="Calibri"/>
                <a:cs typeface="Calibri"/>
              </a:rPr>
              <a:t>Entity</a:t>
            </a:r>
            <a:r>
              <a:rPr dirty="0" sz="2500" spc="-105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F4D79"/>
                </a:solidFill>
                <a:latin typeface="Calibri"/>
                <a:cs typeface="Calibri"/>
              </a:rPr>
              <a:t>ID</a:t>
            </a:r>
            <a:r>
              <a:rPr dirty="0" sz="2500" spc="-114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F4D79"/>
                </a:solidFill>
                <a:latin typeface="Calibri"/>
                <a:cs typeface="Calibri"/>
              </a:rPr>
              <a:t>will</a:t>
            </a:r>
            <a:r>
              <a:rPr dirty="0" sz="2500" spc="-95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F4D79"/>
                </a:solidFill>
                <a:latin typeface="Calibri"/>
                <a:cs typeface="Calibri"/>
              </a:rPr>
              <a:t>be</a:t>
            </a:r>
            <a:r>
              <a:rPr dirty="0" sz="2500" spc="-100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F4D79"/>
                </a:solidFill>
                <a:latin typeface="Calibri"/>
                <a:cs typeface="Calibri"/>
              </a:rPr>
              <a:t>assigned</a:t>
            </a:r>
            <a:r>
              <a:rPr dirty="0" sz="2500" spc="-80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500" spc="-25">
                <a:solidFill>
                  <a:srgbClr val="0F4D79"/>
                </a:solidFill>
                <a:latin typeface="Calibri"/>
                <a:cs typeface="Calibri"/>
              </a:rPr>
              <a:t>by 	SAM</a:t>
            </a:r>
            <a:endParaRPr sz="2500">
              <a:latin typeface="Calibri"/>
              <a:cs typeface="Calibri"/>
            </a:endParaRPr>
          </a:p>
          <a:p>
            <a:pPr marL="359410" marR="1290955" indent="-347345">
              <a:lnSpc>
                <a:spcPts val="2400"/>
              </a:lnSpc>
              <a:spcBef>
                <a:spcPts val="495"/>
              </a:spcBef>
              <a:buSzPct val="124000"/>
              <a:buFont typeface="Wingdings"/>
              <a:buChar char=""/>
              <a:tabLst>
                <a:tab pos="359410" algn="l"/>
              </a:tabLst>
            </a:pPr>
            <a:r>
              <a:rPr dirty="0" sz="2500" spc="-20">
                <a:solidFill>
                  <a:srgbClr val="0F4D79"/>
                </a:solidFill>
                <a:latin typeface="Calibri"/>
                <a:cs typeface="Calibri"/>
              </a:rPr>
              <a:t>Designate</a:t>
            </a:r>
            <a:r>
              <a:rPr dirty="0" sz="2500" spc="-90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500" spc="-10">
                <a:solidFill>
                  <a:srgbClr val="0F4D79"/>
                </a:solidFill>
                <a:latin typeface="Calibri"/>
                <a:cs typeface="Calibri"/>
              </a:rPr>
              <a:t>Business</a:t>
            </a:r>
            <a:r>
              <a:rPr dirty="0" sz="2500" spc="-60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500" spc="-20">
                <a:solidFill>
                  <a:srgbClr val="0F4D79"/>
                </a:solidFill>
                <a:latin typeface="Calibri"/>
                <a:cs typeface="Calibri"/>
              </a:rPr>
              <a:t>Point</a:t>
            </a:r>
            <a:r>
              <a:rPr dirty="0" sz="2500" spc="-85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F4D79"/>
                </a:solidFill>
                <a:latin typeface="Calibri"/>
                <a:cs typeface="Calibri"/>
              </a:rPr>
              <a:t>Of</a:t>
            </a:r>
            <a:r>
              <a:rPr dirty="0" sz="2500" spc="-125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500" spc="-20">
                <a:solidFill>
                  <a:srgbClr val="0F4D79"/>
                </a:solidFill>
                <a:latin typeface="Calibri"/>
                <a:cs typeface="Calibri"/>
              </a:rPr>
              <a:t>Contact</a:t>
            </a:r>
            <a:r>
              <a:rPr dirty="0" sz="2500" spc="-65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500" spc="-10">
                <a:solidFill>
                  <a:srgbClr val="0F4D79"/>
                </a:solidFill>
                <a:latin typeface="Calibri"/>
                <a:cs typeface="Calibri"/>
              </a:rPr>
              <a:t>(i.e.</a:t>
            </a:r>
            <a:r>
              <a:rPr dirty="0" sz="2500" spc="-114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500" spc="-10">
                <a:solidFill>
                  <a:srgbClr val="0F4D79"/>
                </a:solidFill>
                <a:latin typeface="Calibri"/>
                <a:cs typeface="Calibri"/>
              </a:rPr>
              <a:t>Authorized </a:t>
            </a:r>
            <a:r>
              <a:rPr dirty="0" sz="2500" spc="-45">
                <a:solidFill>
                  <a:srgbClr val="0F4D79"/>
                </a:solidFill>
                <a:latin typeface="Calibri"/>
                <a:cs typeface="Calibri"/>
              </a:rPr>
              <a:t>Organization</a:t>
            </a:r>
            <a:r>
              <a:rPr dirty="0" sz="2500" spc="-80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500" spc="-40">
                <a:solidFill>
                  <a:srgbClr val="0F4D79"/>
                </a:solidFill>
                <a:latin typeface="Calibri"/>
                <a:cs typeface="Calibri"/>
              </a:rPr>
              <a:t>Representative</a:t>
            </a:r>
            <a:r>
              <a:rPr dirty="0" sz="2500" spc="15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F4D79"/>
                </a:solidFill>
                <a:latin typeface="Calibri"/>
                <a:cs typeface="Calibri"/>
              </a:rPr>
              <a:t>–</a:t>
            </a:r>
            <a:r>
              <a:rPr dirty="0" sz="2500" spc="-60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500" spc="-20">
                <a:solidFill>
                  <a:srgbClr val="0F4D79"/>
                </a:solidFill>
                <a:latin typeface="Calibri"/>
                <a:cs typeface="Calibri"/>
              </a:rPr>
              <a:t>AOR)</a:t>
            </a:r>
            <a:endParaRPr sz="2500">
              <a:latin typeface="Calibri"/>
              <a:cs typeface="Calibri"/>
            </a:endParaRPr>
          </a:p>
          <a:p>
            <a:pPr marL="360045" indent="-347345">
              <a:lnSpc>
                <a:spcPts val="2865"/>
              </a:lnSpc>
              <a:buSzPct val="124000"/>
              <a:buFont typeface="Wingdings"/>
              <a:buChar char=""/>
              <a:tabLst>
                <a:tab pos="360045" algn="l"/>
              </a:tabLst>
            </a:pPr>
            <a:r>
              <a:rPr dirty="0" sz="2500" spc="-30">
                <a:solidFill>
                  <a:srgbClr val="0F4D79"/>
                </a:solidFill>
                <a:latin typeface="Calibri"/>
                <a:cs typeface="Calibri"/>
              </a:rPr>
              <a:t>Register</a:t>
            </a:r>
            <a:r>
              <a:rPr dirty="0" sz="2500" spc="-70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F4D79"/>
                </a:solidFill>
                <a:latin typeface="Calibri"/>
                <a:cs typeface="Calibri"/>
              </a:rPr>
              <a:t>the</a:t>
            </a:r>
            <a:r>
              <a:rPr dirty="0" sz="2500" spc="-60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500" spc="-45">
                <a:solidFill>
                  <a:srgbClr val="0F4D79"/>
                </a:solidFill>
                <a:latin typeface="Calibri"/>
                <a:cs typeface="Calibri"/>
              </a:rPr>
              <a:t>organization</a:t>
            </a:r>
            <a:r>
              <a:rPr dirty="0" sz="2500" spc="-80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F4D79"/>
                </a:solidFill>
                <a:latin typeface="Calibri"/>
                <a:cs typeface="Calibri"/>
              </a:rPr>
              <a:t>with</a:t>
            </a:r>
            <a:r>
              <a:rPr dirty="0" sz="2500" spc="-100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500" spc="-10">
                <a:solidFill>
                  <a:srgbClr val="0F4D79"/>
                </a:solidFill>
                <a:latin typeface="Calibri"/>
                <a:cs typeface="Calibri"/>
              </a:rPr>
              <a:t>Grants.gov</a:t>
            </a:r>
            <a:endParaRPr sz="2500">
              <a:latin typeface="Calibri"/>
              <a:cs typeface="Calibri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0331" y="1540764"/>
            <a:ext cx="2348483" cy="4020311"/>
          </a:xfrm>
          <a:prstGeom prst="rect">
            <a:avLst/>
          </a:prstGeom>
        </p:spPr>
      </p:pic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61" y="1067561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 h="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38100">
            <a:solidFill>
              <a:srgbClr val="8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31281" rIns="0" bIns="0" rtlCol="0" vert="horz">
            <a:spAutoFit/>
          </a:bodyPr>
          <a:lstStyle/>
          <a:p>
            <a:pPr marL="2682875">
              <a:lnSpc>
                <a:spcPct val="100000"/>
              </a:lnSpc>
              <a:spcBef>
                <a:spcPts val="95"/>
              </a:spcBef>
            </a:pPr>
            <a:r>
              <a:rPr dirty="0" spc="-95"/>
              <a:t>Top</a:t>
            </a:r>
            <a:r>
              <a:rPr dirty="0" spc="-105"/>
              <a:t> </a:t>
            </a:r>
            <a:r>
              <a:rPr dirty="0" spc="-90"/>
              <a:t>Ten</a:t>
            </a:r>
            <a:r>
              <a:rPr dirty="0" spc="-105"/>
              <a:t> </a:t>
            </a:r>
            <a:r>
              <a:rPr dirty="0"/>
              <a:t>Tips</a:t>
            </a:r>
            <a:r>
              <a:rPr dirty="0" spc="-100"/>
              <a:t> </a:t>
            </a:r>
            <a:r>
              <a:rPr dirty="0"/>
              <a:t>for</a:t>
            </a:r>
            <a:r>
              <a:rPr dirty="0" spc="-100"/>
              <a:t> </a:t>
            </a:r>
            <a:r>
              <a:rPr dirty="0" spc="-10"/>
              <a:t>Applicants!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00928" y="5189220"/>
            <a:ext cx="2525267" cy="76352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1069339" y="1410715"/>
            <a:ext cx="9309100" cy="4292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27050" indent="-514350">
              <a:lnSpc>
                <a:spcPts val="3625"/>
              </a:lnSpc>
              <a:buSzPct val="125000"/>
              <a:buAutoNum type="arabicPeriod" startAt="2"/>
              <a:tabLst>
                <a:tab pos="527050" algn="l"/>
              </a:tabLst>
            </a:pPr>
            <a:r>
              <a:rPr dirty="0" sz="3000" b="1">
                <a:solidFill>
                  <a:srgbClr val="0F4D7A"/>
                </a:solidFill>
                <a:latin typeface="Calibri"/>
                <a:cs typeface="Calibri"/>
              </a:rPr>
              <a:t>Follow</a:t>
            </a:r>
            <a:r>
              <a:rPr dirty="0" sz="3000" spc="-55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3000" b="1">
                <a:solidFill>
                  <a:srgbClr val="0F4D7A"/>
                </a:solidFill>
                <a:latin typeface="Calibri"/>
                <a:cs typeface="Calibri"/>
              </a:rPr>
              <a:t>the</a:t>
            </a:r>
            <a:r>
              <a:rPr dirty="0" sz="3000" spc="-50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3000" spc="-10" b="1">
                <a:solidFill>
                  <a:srgbClr val="0F4D7A"/>
                </a:solidFill>
                <a:latin typeface="Calibri"/>
                <a:cs typeface="Calibri"/>
              </a:rPr>
              <a:t>instructions</a:t>
            </a:r>
            <a:r>
              <a:rPr dirty="0" sz="3000" spc="-60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3000" b="1">
                <a:solidFill>
                  <a:srgbClr val="0F4D7A"/>
                </a:solidFill>
                <a:latin typeface="Calibri"/>
                <a:cs typeface="Calibri"/>
              </a:rPr>
              <a:t>in</a:t>
            </a:r>
            <a:r>
              <a:rPr dirty="0" sz="3000" spc="-55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3000" b="1">
                <a:solidFill>
                  <a:srgbClr val="0F4D7A"/>
                </a:solidFill>
                <a:latin typeface="Calibri"/>
                <a:cs typeface="Calibri"/>
              </a:rPr>
              <a:t>the</a:t>
            </a:r>
            <a:r>
              <a:rPr dirty="0" sz="3000" spc="-60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3000" b="1">
                <a:solidFill>
                  <a:srgbClr val="0F4D7A"/>
                </a:solidFill>
                <a:latin typeface="Calibri"/>
                <a:cs typeface="Calibri"/>
              </a:rPr>
              <a:t>NOFO</a:t>
            </a:r>
            <a:r>
              <a:rPr dirty="0" sz="3000" spc="-70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3000" spc="-10" b="1">
                <a:solidFill>
                  <a:srgbClr val="0F4D7A"/>
                </a:solidFill>
                <a:latin typeface="Calibri"/>
                <a:cs typeface="Calibri"/>
              </a:rPr>
              <a:t>carefully.</a:t>
            </a:r>
            <a:endParaRPr sz="3000">
              <a:latin typeface="Calibri"/>
              <a:cs typeface="Calibri"/>
            </a:endParaRPr>
          </a:p>
          <a:p>
            <a:pPr lvl="1" marL="753110" indent="-283210">
              <a:lnSpc>
                <a:spcPts val="2855"/>
              </a:lnSpc>
              <a:buFont typeface="Wingdings"/>
              <a:buChar char=""/>
              <a:tabLst>
                <a:tab pos="753110" algn="l"/>
              </a:tabLst>
            </a:pP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All</a:t>
            </a:r>
            <a:r>
              <a:rPr dirty="0" sz="2700" spc="-2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 spc="-10">
                <a:solidFill>
                  <a:srgbClr val="0F4D7A"/>
                </a:solidFill>
                <a:latin typeface="Calibri"/>
                <a:cs typeface="Calibri"/>
              </a:rPr>
              <a:t>information</a:t>
            </a:r>
            <a:r>
              <a:rPr dirty="0" sz="2700" spc="-4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should</a:t>
            </a:r>
            <a:r>
              <a:rPr dirty="0" sz="2700" spc="-6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be</a:t>
            </a:r>
            <a:r>
              <a:rPr dirty="0" sz="2700" spc="-2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placed</a:t>
            </a:r>
            <a:r>
              <a:rPr dirty="0" sz="2700" spc="-5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in</a:t>
            </a:r>
            <a:r>
              <a:rPr dirty="0" sz="2700" spc="-4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the</a:t>
            </a:r>
            <a:r>
              <a:rPr dirty="0" sz="2700" spc="-2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order</a:t>
            </a:r>
            <a:r>
              <a:rPr dirty="0" sz="2700" spc="-4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 spc="-10">
                <a:solidFill>
                  <a:srgbClr val="0F4D7A"/>
                </a:solidFill>
                <a:latin typeface="Calibri"/>
                <a:cs typeface="Calibri"/>
              </a:rPr>
              <a:t>requested.</a:t>
            </a:r>
            <a:endParaRPr sz="2700">
              <a:latin typeface="Calibri"/>
              <a:cs typeface="Calibri"/>
            </a:endParaRPr>
          </a:p>
          <a:p>
            <a:pPr lvl="1" marL="753110" indent="-283210">
              <a:lnSpc>
                <a:spcPts val="2915"/>
              </a:lnSpc>
              <a:buFont typeface="Wingdings"/>
              <a:buChar char=""/>
              <a:tabLst>
                <a:tab pos="753110" algn="l"/>
              </a:tabLst>
            </a:pP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A</a:t>
            </a:r>
            <a:r>
              <a:rPr dirty="0" sz="2700" spc="-6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careful</a:t>
            </a:r>
            <a:r>
              <a:rPr dirty="0" sz="2700" spc="-7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and</a:t>
            </a:r>
            <a:r>
              <a:rPr dirty="0" sz="2700" spc="-8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ordered</a:t>
            </a:r>
            <a:r>
              <a:rPr dirty="0" sz="2700" spc="-7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response</a:t>
            </a:r>
            <a:r>
              <a:rPr dirty="0" sz="2700" spc="-9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is</a:t>
            </a:r>
            <a:r>
              <a:rPr dirty="0" sz="2700" spc="-6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key</a:t>
            </a:r>
            <a:r>
              <a:rPr dirty="0" sz="2700" spc="-7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because</a:t>
            </a:r>
            <a:r>
              <a:rPr dirty="0" sz="2700" spc="-9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 spc="-25">
                <a:solidFill>
                  <a:srgbClr val="0F4D7A"/>
                </a:solidFill>
                <a:latin typeface="Calibri"/>
                <a:cs typeface="Calibri"/>
              </a:rPr>
              <a:t>it:</a:t>
            </a:r>
            <a:endParaRPr sz="2700">
              <a:latin typeface="Calibri"/>
              <a:cs typeface="Calibri"/>
            </a:endParaRPr>
          </a:p>
          <a:p>
            <a:pPr marL="926465">
              <a:lnSpc>
                <a:spcPts val="2915"/>
              </a:lnSpc>
            </a:pPr>
            <a:r>
              <a:rPr dirty="0" sz="2700">
                <a:solidFill>
                  <a:srgbClr val="0F4D7A"/>
                </a:solidFill>
                <a:latin typeface="Corbel"/>
                <a:cs typeface="Corbel"/>
              </a:rPr>
              <a:t>‐</a:t>
            </a:r>
            <a:r>
              <a:rPr dirty="0" sz="2700" spc="285">
                <a:solidFill>
                  <a:srgbClr val="0F4D7A"/>
                </a:solidFill>
                <a:latin typeface="Corbel"/>
                <a:cs typeface="Corbel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Allows</a:t>
            </a:r>
            <a:r>
              <a:rPr dirty="0" sz="2700" spc="-6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an</a:t>
            </a:r>
            <a:r>
              <a:rPr dirty="0" sz="2700" spc="-6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applicant</a:t>
            </a:r>
            <a:r>
              <a:rPr dirty="0" sz="2700" spc="-7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ease</a:t>
            </a:r>
            <a:r>
              <a:rPr dirty="0" sz="2700" spc="-7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of</a:t>
            </a:r>
            <a:r>
              <a:rPr dirty="0" sz="2700" spc="-6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review</a:t>
            </a:r>
            <a:r>
              <a:rPr dirty="0" sz="2700" spc="-5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 spc="-10">
                <a:solidFill>
                  <a:srgbClr val="0F4D7A"/>
                </a:solidFill>
                <a:latin typeface="Calibri"/>
                <a:cs typeface="Calibri"/>
              </a:rPr>
              <a:t>before</a:t>
            </a:r>
            <a:r>
              <a:rPr dirty="0" sz="2700" spc="-6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submission;</a:t>
            </a:r>
            <a:r>
              <a:rPr dirty="0" sz="2700" spc="-7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 spc="-25">
                <a:solidFill>
                  <a:srgbClr val="0F4D7A"/>
                </a:solidFill>
                <a:latin typeface="Calibri"/>
                <a:cs typeface="Calibri"/>
              </a:rPr>
              <a:t>and</a:t>
            </a:r>
            <a:endParaRPr sz="2700">
              <a:latin typeface="Calibri"/>
              <a:cs typeface="Calibri"/>
            </a:endParaRPr>
          </a:p>
          <a:p>
            <a:pPr marL="1155065" marR="333375" indent="-228600">
              <a:lnSpc>
                <a:spcPts val="2920"/>
              </a:lnSpc>
              <a:spcBef>
                <a:spcPts val="200"/>
              </a:spcBef>
            </a:pPr>
            <a:r>
              <a:rPr dirty="0" sz="2700">
                <a:solidFill>
                  <a:srgbClr val="0F4D7A"/>
                </a:solidFill>
                <a:latin typeface="Corbel"/>
                <a:cs typeface="Corbel"/>
              </a:rPr>
              <a:t>‐</a:t>
            </a:r>
            <a:r>
              <a:rPr dirty="0" sz="2700" spc="290">
                <a:solidFill>
                  <a:srgbClr val="0F4D7A"/>
                </a:solidFill>
                <a:latin typeface="Corbel"/>
                <a:cs typeface="Corbel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Eliminates</a:t>
            </a:r>
            <a:r>
              <a:rPr dirty="0" sz="2700" spc="-7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the</a:t>
            </a:r>
            <a:r>
              <a:rPr dirty="0" sz="2700" spc="-4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possibility</a:t>
            </a:r>
            <a:r>
              <a:rPr dirty="0" sz="2700" spc="-6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of</a:t>
            </a:r>
            <a:r>
              <a:rPr dirty="0" sz="2700" spc="-4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 spc="-10">
                <a:solidFill>
                  <a:srgbClr val="0F4D7A"/>
                </a:solidFill>
                <a:latin typeface="Calibri"/>
                <a:cs typeface="Calibri"/>
              </a:rPr>
              <a:t>Reviewers</a:t>
            </a:r>
            <a:r>
              <a:rPr dirty="0" sz="2700" spc="-7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having</a:t>
            </a:r>
            <a:r>
              <a:rPr dirty="0" sz="2700" spc="-4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to</a:t>
            </a:r>
            <a:r>
              <a:rPr dirty="0" sz="2700" spc="-5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look</a:t>
            </a:r>
            <a:r>
              <a:rPr dirty="0" sz="2700" spc="-4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 spc="-25">
                <a:solidFill>
                  <a:srgbClr val="0F4D7A"/>
                </a:solidFill>
                <a:latin typeface="Calibri"/>
                <a:cs typeface="Calibri"/>
              </a:rPr>
              <a:t>for </a:t>
            </a:r>
            <a:r>
              <a:rPr dirty="0" sz="2700" spc="-10">
                <a:solidFill>
                  <a:srgbClr val="0F4D7A"/>
                </a:solidFill>
                <a:latin typeface="Calibri"/>
                <a:cs typeface="Calibri"/>
              </a:rPr>
              <a:t>information</a:t>
            </a:r>
            <a:r>
              <a:rPr dirty="0" sz="2700" spc="-7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or</a:t>
            </a:r>
            <a:r>
              <a:rPr dirty="0" sz="2700" spc="-5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possibly</a:t>
            </a:r>
            <a:r>
              <a:rPr dirty="0" sz="2700" spc="-6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overlooking</a:t>
            </a:r>
            <a:r>
              <a:rPr dirty="0" sz="2700" spc="-6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 spc="-10">
                <a:solidFill>
                  <a:srgbClr val="0F4D7A"/>
                </a:solidFill>
                <a:latin typeface="Calibri"/>
                <a:cs typeface="Calibri"/>
              </a:rPr>
              <a:t>information.</a:t>
            </a:r>
            <a:endParaRPr sz="2700">
              <a:latin typeface="Calibri"/>
              <a:cs typeface="Calibri"/>
            </a:endParaRPr>
          </a:p>
          <a:p>
            <a:pPr marL="527050" indent="-514350">
              <a:lnSpc>
                <a:spcPts val="3590"/>
              </a:lnSpc>
              <a:buSzPct val="125000"/>
              <a:buAutoNum type="arabicPeriod" startAt="3"/>
              <a:tabLst>
                <a:tab pos="527050" algn="l"/>
              </a:tabLst>
            </a:pPr>
            <a:r>
              <a:rPr dirty="0" sz="3000" b="1">
                <a:solidFill>
                  <a:srgbClr val="0F4D7A"/>
                </a:solidFill>
                <a:latin typeface="Calibri"/>
                <a:cs typeface="Calibri"/>
              </a:rPr>
              <a:t>Keep</a:t>
            </a:r>
            <a:r>
              <a:rPr dirty="0" sz="3000" spc="-80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3000" b="1">
                <a:solidFill>
                  <a:srgbClr val="0F4D7A"/>
                </a:solidFill>
                <a:latin typeface="Calibri"/>
                <a:cs typeface="Calibri"/>
              </a:rPr>
              <a:t>your</a:t>
            </a:r>
            <a:r>
              <a:rPr dirty="0" sz="3000" spc="-70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3000" b="1">
                <a:solidFill>
                  <a:srgbClr val="0F4D7A"/>
                </a:solidFill>
                <a:latin typeface="Calibri"/>
                <a:cs typeface="Calibri"/>
              </a:rPr>
              <a:t>audience</a:t>
            </a:r>
            <a:r>
              <a:rPr dirty="0" sz="3000" spc="-65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3000" b="1">
                <a:solidFill>
                  <a:srgbClr val="0F4D7A"/>
                </a:solidFill>
                <a:latin typeface="Calibri"/>
                <a:cs typeface="Calibri"/>
              </a:rPr>
              <a:t>in</a:t>
            </a:r>
            <a:r>
              <a:rPr dirty="0" sz="3000" spc="-70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3000" spc="-10" b="1">
                <a:solidFill>
                  <a:srgbClr val="0F4D7A"/>
                </a:solidFill>
                <a:latin typeface="Calibri"/>
                <a:cs typeface="Calibri"/>
              </a:rPr>
              <a:t>mind.</a:t>
            </a:r>
            <a:endParaRPr sz="3000">
              <a:latin typeface="Calibri"/>
              <a:cs typeface="Calibri"/>
            </a:endParaRPr>
          </a:p>
          <a:p>
            <a:pPr lvl="1" marL="753110" marR="5080" indent="-283845">
              <a:lnSpc>
                <a:spcPts val="2920"/>
              </a:lnSpc>
              <a:spcBef>
                <a:spcPts val="135"/>
              </a:spcBef>
              <a:buFont typeface="Wingdings"/>
              <a:buChar char=""/>
              <a:tabLst>
                <a:tab pos="753110" algn="l"/>
              </a:tabLst>
            </a:pPr>
            <a:r>
              <a:rPr dirty="0" sz="2700" spc="-10">
                <a:solidFill>
                  <a:srgbClr val="0F4D7A"/>
                </a:solidFill>
                <a:latin typeface="Calibri"/>
                <a:cs typeface="Calibri"/>
              </a:rPr>
              <a:t>Reviewers</a:t>
            </a:r>
            <a:r>
              <a:rPr dirty="0" sz="2700" spc="-6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cannot</a:t>
            </a:r>
            <a:r>
              <a:rPr dirty="0" sz="2700" spc="-6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include</a:t>
            </a:r>
            <a:r>
              <a:rPr dirty="0" sz="2700" spc="-4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outside</a:t>
            </a:r>
            <a:r>
              <a:rPr dirty="0" sz="2700" spc="-6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 spc="-10">
                <a:solidFill>
                  <a:srgbClr val="0F4D7A"/>
                </a:solidFill>
                <a:latin typeface="Calibri"/>
                <a:cs typeface="Calibri"/>
              </a:rPr>
              <a:t>information</a:t>
            </a:r>
            <a:r>
              <a:rPr dirty="0" sz="2700" spc="-6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and</a:t>
            </a:r>
            <a:r>
              <a:rPr dirty="0" sz="2700" spc="-4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will</a:t>
            </a:r>
            <a:r>
              <a:rPr dirty="0" sz="2700" spc="-3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 spc="-10">
                <a:solidFill>
                  <a:srgbClr val="0F4D7A"/>
                </a:solidFill>
                <a:latin typeface="Calibri"/>
                <a:cs typeface="Calibri"/>
              </a:rPr>
              <a:t>review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what</a:t>
            </a:r>
            <a:r>
              <a:rPr dirty="0" sz="2700" spc="-5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is</a:t>
            </a:r>
            <a:r>
              <a:rPr dirty="0" sz="2700" spc="-2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in</a:t>
            </a:r>
            <a:r>
              <a:rPr dirty="0" sz="2700" spc="-2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your</a:t>
            </a:r>
            <a:r>
              <a:rPr dirty="0" sz="2700" spc="-2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 spc="-10">
                <a:solidFill>
                  <a:srgbClr val="0F4D7A"/>
                </a:solidFill>
                <a:latin typeface="Calibri"/>
                <a:cs typeface="Calibri"/>
              </a:rPr>
              <a:t>proposal.</a:t>
            </a:r>
            <a:endParaRPr sz="2700">
              <a:latin typeface="Calibri"/>
              <a:cs typeface="Calibri"/>
            </a:endParaRPr>
          </a:p>
          <a:p>
            <a:pPr lvl="1" marL="753110" indent="-283210">
              <a:lnSpc>
                <a:spcPts val="2705"/>
              </a:lnSpc>
              <a:buFont typeface="Wingdings"/>
              <a:buChar char=""/>
              <a:tabLst>
                <a:tab pos="753110" algn="l"/>
              </a:tabLst>
            </a:pP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Responses</a:t>
            </a:r>
            <a:r>
              <a:rPr dirty="0" sz="2700" spc="-6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should</a:t>
            </a:r>
            <a:r>
              <a:rPr dirty="0" sz="2700" spc="-9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speak</a:t>
            </a:r>
            <a:r>
              <a:rPr dirty="0" sz="2700" spc="-8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to</a:t>
            </a:r>
            <a:r>
              <a:rPr dirty="0" sz="2700" spc="-5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the</a:t>
            </a:r>
            <a:r>
              <a:rPr dirty="0" sz="2700" spc="-6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 spc="-10">
                <a:solidFill>
                  <a:srgbClr val="0F4D7A"/>
                </a:solidFill>
                <a:latin typeface="Calibri"/>
                <a:cs typeface="Calibri"/>
              </a:rPr>
              <a:t>program</a:t>
            </a:r>
            <a:r>
              <a:rPr dirty="0" sz="2700" spc="-5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 spc="-10">
                <a:solidFill>
                  <a:srgbClr val="0F4D7A"/>
                </a:solidFill>
                <a:latin typeface="Calibri"/>
                <a:cs typeface="Calibri"/>
              </a:rPr>
              <a:t>requirements.</a:t>
            </a:r>
            <a:endParaRPr sz="2700">
              <a:latin typeface="Calibri"/>
              <a:cs typeface="Calibri"/>
            </a:endParaRPr>
          </a:p>
          <a:p>
            <a:pPr lvl="1" marL="753110" indent="-283210">
              <a:lnSpc>
                <a:spcPts val="3080"/>
              </a:lnSpc>
              <a:buFont typeface="Wingdings"/>
              <a:buChar char=""/>
              <a:tabLst>
                <a:tab pos="753110" algn="l"/>
              </a:tabLst>
            </a:pP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Assume</a:t>
            </a:r>
            <a:r>
              <a:rPr dirty="0" sz="2700" spc="-5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nothing,</a:t>
            </a:r>
            <a:r>
              <a:rPr dirty="0" sz="2700" spc="-4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and</a:t>
            </a:r>
            <a:r>
              <a:rPr dirty="0" sz="2700" spc="-6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keep</a:t>
            </a:r>
            <a:r>
              <a:rPr dirty="0" sz="2700" spc="-5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the</a:t>
            </a:r>
            <a:r>
              <a:rPr dirty="0" sz="2700" spc="-3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review</a:t>
            </a:r>
            <a:r>
              <a:rPr dirty="0" sz="2700" spc="-4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criteria</a:t>
            </a:r>
            <a:r>
              <a:rPr dirty="0" sz="2700" spc="-5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in</a:t>
            </a:r>
            <a:r>
              <a:rPr dirty="0" sz="2700" spc="-4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 spc="-10">
                <a:solidFill>
                  <a:srgbClr val="0F4D7A"/>
                </a:solidFill>
                <a:latin typeface="Calibri"/>
                <a:cs typeface="Calibri"/>
              </a:rPr>
              <a:t>mind.</a:t>
            </a:r>
            <a:endParaRPr sz="27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81501" y="228601"/>
            <a:ext cx="1966681" cy="1719309"/>
          </a:xfrm>
          <a:prstGeom prst="rect">
            <a:avLst/>
          </a:prstGeom>
        </p:spPr>
      </p:pic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61" y="1067561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 h="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38100">
            <a:solidFill>
              <a:srgbClr val="8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31281" rIns="0" bIns="0" rtlCol="0" vert="horz">
            <a:spAutoFit/>
          </a:bodyPr>
          <a:lstStyle/>
          <a:p>
            <a:pPr marL="2682875">
              <a:lnSpc>
                <a:spcPct val="100000"/>
              </a:lnSpc>
              <a:spcBef>
                <a:spcPts val="95"/>
              </a:spcBef>
            </a:pPr>
            <a:r>
              <a:rPr dirty="0" spc="-95"/>
              <a:t>Top</a:t>
            </a:r>
            <a:r>
              <a:rPr dirty="0" spc="-105"/>
              <a:t> </a:t>
            </a:r>
            <a:r>
              <a:rPr dirty="0" spc="-90"/>
              <a:t>Ten</a:t>
            </a:r>
            <a:r>
              <a:rPr dirty="0" spc="-105"/>
              <a:t> </a:t>
            </a:r>
            <a:r>
              <a:rPr dirty="0"/>
              <a:t>Tips</a:t>
            </a:r>
            <a:r>
              <a:rPr dirty="0" spc="-100"/>
              <a:t> </a:t>
            </a:r>
            <a:r>
              <a:rPr dirty="0"/>
              <a:t>for</a:t>
            </a:r>
            <a:r>
              <a:rPr dirty="0" spc="-100"/>
              <a:t> </a:t>
            </a:r>
            <a:r>
              <a:rPr dirty="0" spc="-10"/>
              <a:t>Applicants!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1259839" y="1559577"/>
            <a:ext cx="8959215" cy="3755390"/>
          </a:xfrm>
          <a:prstGeom prst="rect">
            <a:avLst/>
          </a:prstGeom>
        </p:spPr>
        <p:txBody>
          <a:bodyPr wrap="square" lIns="0" tIns="130810" rIns="0" bIns="0" rtlCol="0" vert="horz">
            <a:spAutoFit/>
          </a:bodyPr>
          <a:lstStyle/>
          <a:p>
            <a:pPr marL="615950" indent="-603250">
              <a:lnSpc>
                <a:spcPct val="100000"/>
              </a:lnSpc>
              <a:spcBef>
                <a:spcPts val="1030"/>
              </a:spcBef>
              <a:buSzPct val="126666"/>
              <a:buAutoNum type="arabicPeriod" startAt="4"/>
              <a:tabLst>
                <a:tab pos="615950" algn="l"/>
              </a:tabLst>
            </a:pPr>
            <a:r>
              <a:rPr dirty="0" sz="3000" b="1">
                <a:solidFill>
                  <a:srgbClr val="0F4D7A"/>
                </a:solidFill>
                <a:latin typeface="Calibri"/>
                <a:cs typeface="Calibri"/>
              </a:rPr>
              <a:t>Be</a:t>
            </a:r>
            <a:r>
              <a:rPr dirty="0" sz="3000" spc="-60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3000" spc="-20" b="1">
                <a:solidFill>
                  <a:srgbClr val="0F4D7A"/>
                </a:solidFill>
                <a:latin typeface="Calibri"/>
                <a:cs typeface="Calibri"/>
              </a:rPr>
              <a:t>brief,</a:t>
            </a:r>
            <a:r>
              <a:rPr dirty="0" sz="3000" spc="-65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3000" b="1">
                <a:solidFill>
                  <a:srgbClr val="0F4D7A"/>
                </a:solidFill>
                <a:latin typeface="Calibri"/>
                <a:cs typeface="Calibri"/>
              </a:rPr>
              <a:t>concise,</a:t>
            </a:r>
            <a:r>
              <a:rPr dirty="0" sz="3000" spc="-80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3000" b="1">
                <a:solidFill>
                  <a:srgbClr val="0F4D7A"/>
                </a:solidFill>
                <a:latin typeface="Calibri"/>
                <a:cs typeface="Calibri"/>
              </a:rPr>
              <a:t>and</a:t>
            </a:r>
            <a:r>
              <a:rPr dirty="0" sz="3000" spc="-65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3000" spc="-10" b="1">
                <a:solidFill>
                  <a:srgbClr val="0F4D7A"/>
                </a:solidFill>
                <a:latin typeface="Calibri"/>
                <a:cs typeface="Calibri"/>
              </a:rPr>
              <a:t>clear.</a:t>
            </a:r>
            <a:endParaRPr sz="3000">
              <a:latin typeface="Calibri"/>
              <a:cs typeface="Calibri"/>
            </a:endParaRPr>
          </a:p>
          <a:p>
            <a:pPr marL="615950" indent="-603250">
              <a:lnSpc>
                <a:spcPct val="100000"/>
              </a:lnSpc>
              <a:spcBef>
                <a:spcPts val="2039"/>
              </a:spcBef>
              <a:buSzPct val="126666"/>
              <a:buAutoNum type="arabicPeriod" startAt="4"/>
              <a:tabLst>
                <a:tab pos="615950" algn="l"/>
              </a:tabLst>
            </a:pPr>
            <a:r>
              <a:rPr dirty="0" sz="3000" b="1">
                <a:solidFill>
                  <a:srgbClr val="0F4D7A"/>
                </a:solidFill>
                <a:latin typeface="Calibri"/>
                <a:cs typeface="Calibri"/>
              </a:rPr>
              <a:t>Be</a:t>
            </a:r>
            <a:r>
              <a:rPr dirty="0" sz="3000" spc="-60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3000" spc="-10" b="1">
                <a:solidFill>
                  <a:srgbClr val="0F4D7A"/>
                </a:solidFill>
                <a:latin typeface="Calibri"/>
                <a:cs typeface="Calibri"/>
              </a:rPr>
              <a:t>organized</a:t>
            </a:r>
            <a:r>
              <a:rPr dirty="0" sz="3000" spc="-65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3000" b="1">
                <a:solidFill>
                  <a:srgbClr val="0F4D7A"/>
                </a:solidFill>
                <a:latin typeface="Calibri"/>
                <a:cs typeface="Calibri"/>
              </a:rPr>
              <a:t>and</a:t>
            </a:r>
            <a:r>
              <a:rPr dirty="0" sz="3000" spc="-65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3000" spc="-10" b="1">
                <a:solidFill>
                  <a:srgbClr val="0F4D7A"/>
                </a:solidFill>
                <a:latin typeface="Calibri"/>
                <a:cs typeface="Calibri"/>
              </a:rPr>
              <a:t>logical.</a:t>
            </a:r>
            <a:endParaRPr sz="3000">
              <a:latin typeface="Calibri"/>
              <a:cs typeface="Calibri"/>
            </a:endParaRPr>
          </a:p>
          <a:p>
            <a:pPr lvl="1" marL="753110" marR="5080" indent="-283845">
              <a:lnSpc>
                <a:spcPct val="100000"/>
              </a:lnSpc>
              <a:spcBef>
                <a:spcPts val="570"/>
              </a:spcBef>
              <a:buFont typeface="Symbol"/>
              <a:buChar char=""/>
              <a:tabLst>
                <a:tab pos="753110" algn="l"/>
              </a:tabLst>
            </a:pP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Applications</a:t>
            </a:r>
            <a:r>
              <a:rPr dirty="0" sz="2700" spc="-8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that</a:t>
            </a:r>
            <a:r>
              <a:rPr dirty="0" sz="2700" spc="-7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fail</a:t>
            </a:r>
            <a:r>
              <a:rPr dirty="0" sz="2700" spc="-7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to</a:t>
            </a:r>
            <a:r>
              <a:rPr dirty="0" sz="2700" spc="-6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project</a:t>
            </a:r>
            <a:r>
              <a:rPr dirty="0" sz="2700" spc="-6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a</a:t>
            </a:r>
            <a:r>
              <a:rPr dirty="0" sz="2700" spc="-6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complete</a:t>
            </a:r>
            <a:r>
              <a:rPr dirty="0" sz="2700" spc="-8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and</a:t>
            </a:r>
            <a:r>
              <a:rPr dirty="0" sz="2700" spc="-7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 spc="-10">
                <a:solidFill>
                  <a:srgbClr val="0F4D7A"/>
                </a:solidFill>
                <a:latin typeface="Calibri"/>
                <a:cs typeface="Calibri"/>
              </a:rPr>
              <a:t>thorough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thought</a:t>
            </a:r>
            <a:r>
              <a:rPr dirty="0" sz="2700" spc="-6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process,</a:t>
            </a:r>
            <a:r>
              <a:rPr dirty="0" sz="2700" spc="-6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run</a:t>
            </a:r>
            <a:r>
              <a:rPr dirty="0" sz="2700" spc="-6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the</a:t>
            </a:r>
            <a:r>
              <a:rPr dirty="0" sz="2700" spc="-5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risk</a:t>
            </a:r>
            <a:r>
              <a:rPr dirty="0" sz="2700" spc="-5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of</a:t>
            </a:r>
            <a:r>
              <a:rPr dirty="0" sz="2700" spc="-4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receiving</a:t>
            </a:r>
            <a:r>
              <a:rPr dirty="0" sz="2700" spc="-5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low</a:t>
            </a:r>
            <a:r>
              <a:rPr dirty="0" sz="2700" spc="-5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scores</a:t>
            </a:r>
            <a:r>
              <a:rPr dirty="0" sz="2700" spc="-5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 spc="-10">
                <a:solidFill>
                  <a:srgbClr val="0F4D7A"/>
                </a:solidFill>
                <a:latin typeface="Calibri"/>
                <a:cs typeface="Calibri"/>
              </a:rPr>
              <a:t>during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the</a:t>
            </a:r>
            <a:r>
              <a:rPr dirty="0" sz="2700" spc="-6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review</a:t>
            </a:r>
            <a:r>
              <a:rPr dirty="0" sz="2700" spc="-6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 spc="-10">
                <a:solidFill>
                  <a:srgbClr val="0F4D7A"/>
                </a:solidFill>
                <a:latin typeface="Calibri"/>
                <a:cs typeface="Calibri"/>
              </a:rPr>
              <a:t>process.</a:t>
            </a:r>
            <a:endParaRPr sz="2700">
              <a:latin typeface="Calibri"/>
              <a:cs typeface="Calibri"/>
            </a:endParaRPr>
          </a:p>
          <a:p>
            <a:pPr lvl="1" marL="753110" marR="1217295" indent="-283845">
              <a:lnSpc>
                <a:spcPct val="100000"/>
              </a:lnSpc>
              <a:spcBef>
                <a:spcPts val="505"/>
              </a:spcBef>
              <a:buFont typeface="Symbol"/>
              <a:buChar char=""/>
              <a:tabLst>
                <a:tab pos="753110" algn="l"/>
              </a:tabLst>
            </a:pP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Completeness</a:t>
            </a:r>
            <a:r>
              <a:rPr dirty="0" sz="2700" spc="-9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is</a:t>
            </a:r>
            <a:r>
              <a:rPr dirty="0" sz="2700" spc="-4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key</a:t>
            </a:r>
            <a:r>
              <a:rPr dirty="0" sz="2700" spc="-5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in</a:t>
            </a:r>
            <a:r>
              <a:rPr dirty="0" sz="2700" spc="-5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thought</a:t>
            </a:r>
            <a:r>
              <a:rPr dirty="0" sz="2700" spc="-5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as</a:t>
            </a:r>
            <a:r>
              <a:rPr dirty="0" sz="2700" spc="-6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well</a:t>
            </a:r>
            <a:r>
              <a:rPr dirty="0" sz="2700" spc="-4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as</a:t>
            </a:r>
            <a:r>
              <a:rPr dirty="0" sz="2700" spc="-6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 spc="-10">
                <a:solidFill>
                  <a:srgbClr val="0F4D7A"/>
                </a:solidFill>
                <a:latin typeface="Calibri"/>
                <a:cs typeface="Calibri"/>
              </a:rPr>
              <a:t>required attachments.</a:t>
            </a:r>
            <a:endParaRPr sz="270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72600" y="426720"/>
            <a:ext cx="2209799" cy="2116823"/>
          </a:xfrm>
          <a:prstGeom prst="rect">
            <a:avLst/>
          </a:prstGeom>
        </p:spPr>
      </p:pic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61" y="1067561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 h="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38100">
            <a:solidFill>
              <a:srgbClr val="8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31281" rIns="0" bIns="0" rtlCol="0" vert="horz">
            <a:spAutoFit/>
          </a:bodyPr>
          <a:lstStyle/>
          <a:p>
            <a:pPr marL="2682875">
              <a:lnSpc>
                <a:spcPct val="100000"/>
              </a:lnSpc>
              <a:spcBef>
                <a:spcPts val="95"/>
              </a:spcBef>
            </a:pPr>
            <a:r>
              <a:rPr dirty="0" spc="-95"/>
              <a:t>Top</a:t>
            </a:r>
            <a:r>
              <a:rPr dirty="0" spc="-105"/>
              <a:t> </a:t>
            </a:r>
            <a:r>
              <a:rPr dirty="0" spc="-90"/>
              <a:t>Ten</a:t>
            </a:r>
            <a:r>
              <a:rPr dirty="0" spc="-105"/>
              <a:t> </a:t>
            </a:r>
            <a:r>
              <a:rPr dirty="0"/>
              <a:t>Tips</a:t>
            </a:r>
            <a:r>
              <a:rPr dirty="0" spc="-100"/>
              <a:t> </a:t>
            </a:r>
            <a:r>
              <a:rPr dirty="0"/>
              <a:t>for</a:t>
            </a:r>
            <a:r>
              <a:rPr dirty="0" spc="-100"/>
              <a:t> </a:t>
            </a:r>
            <a:r>
              <a:rPr dirty="0" spc="-10"/>
              <a:t>Applicants!</a:t>
            </a:r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4" name="object 4" descr=""/>
          <p:cNvSpPr txBox="1"/>
          <p:nvPr/>
        </p:nvSpPr>
        <p:spPr>
          <a:xfrm>
            <a:off x="1221739" y="1456435"/>
            <a:ext cx="9248140" cy="4140200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marL="526415" marR="1056640" indent="-514350">
              <a:lnSpc>
                <a:spcPts val="3600"/>
              </a:lnSpc>
              <a:spcBef>
                <a:spcPts val="219"/>
              </a:spcBef>
              <a:buSzPct val="125000"/>
              <a:buAutoNum type="arabicPeriod" startAt="6"/>
              <a:tabLst>
                <a:tab pos="527685" algn="l"/>
              </a:tabLst>
            </a:pPr>
            <a:r>
              <a:rPr dirty="0" sz="3000" b="1">
                <a:solidFill>
                  <a:srgbClr val="0F4D7A"/>
                </a:solidFill>
                <a:latin typeface="Calibri"/>
                <a:cs typeface="Calibri"/>
              </a:rPr>
              <a:t>Show</a:t>
            </a:r>
            <a:r>
              <a:rPr dirty="0" sz="3000" spc="-75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3000" b="1">
                <a:solidFill>
                  <a:srgbClr val="0F4D7A"/>
                </a:solidFill>
                <a:latin typeface="Calibri"/>
                <a:cs typeface="Calibri"/>
              </a:rPr>
              <a:t>evidence</a:t>
            </a:r>
            <a:r>
              <a:rPr dirty="0" sz="3000" spc="-70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3000" b="1">
                <a:solidFill>
                  <a:srgbClr val="0F4D7A"/>
                </a:solidFill>
                <a:latin typeface="Calibri"/>
                <a:cs typeface="Calibri"/>
              </a:rPr>
              <a:t>of</a:t>
            </a:r>
            <a:r>
              <a:rPr dirty="0" sz="3000" spc="-75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3000" b="1">
                <a:solidFill>
                  <a:srgbClr val="0F4D7A"/>
                </a:solidFill>
                <a:latin typeface="Calibri"/>
                <a:cs typeface="Calibri"/>
              </a:rPr>
              <a:t>fiscal</a:t>
            </a:r>
            <a:r>
              <a:rPr dirty="0" sz="3000" spc="-90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3000" b="1">
                <a:solidFill>
                  <a:srgbClr val="0F4D7A"/>
                </a:solidFill>
                <a:latin typeface="Calibri"/>
                <a:cs typeface="Calibri"/>
              </a:rPr>
              <a:t>stability</a:t>
            </a:r>
            <a:r>
              <a:rPr dirty="0" sz="3000" spc="-75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3000" b="1">
                <a:solidFill>
                  <a:srgbClr val="0F4D7A"/>
                </a:solidFill>
                <a:latin typeface="Calibri"/>
                <a:cs typeface="Calibri"/>
              </a:rPr>
              <a:t>and</a:t>
            </a:r>
            <a:r>
              <a:rPr dirty="0" sz="3000" spc="-75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3000" b="1">
                <a:solidFill>
                  <a:srgbClr val="0F4D7A"/>
                </a:solidFill>
                <a:latin typeface="Calibri"/>
                <a:cs typeface="Calibri"/>
              </a:rPr>
              <a:t>sound</a:t>
            </a:r>
            <a:r>
              <a:rPr dirty="0" sz="3000" spc="-60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3000" spc="-10" b="1">
                <a:solidFill>
                  <a:srgbClr val="0F4D7A"/>
                </a:solidFill>
                <a:latin typeface="Calibri"/>
                <a:cs typeface="Calibri"/>
              </a:rPr>
              <a:t>fiscal 	management.</a:t>
            </a:r>
            <a:endParaRPr sz="3000">
              <a:latin typeface="Calibri"/>
              <a:cs typeface="Calibri"/>
            </a:endParaRPr>
          </a:p>
          <a:p>
            <a:pPr lvl="1" marL="752475" indent="-283210">
              <a:lnSpc>
                <a:spcPct val="100000"/>
              </a:lnSpc>
              <a:spcBef>
                <a:spcPts val="395"/>
              </a:spcBef>
              <a:buFont typeface="Wingdings"/>
              <a:buChar char=""/>
              <a:tabLst>
                <a:tab pos="752475" algn="l"/>
              </a:tabLst>
            </a:pP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Review</a:t>
            </a:r>
            <a:r>
              <a:rPr dirty="0" sz="2700" spc="-9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your</a:t>
            </a:r>
            <a:r>
              <a:rPr dirty="0" sz="2700" spc="-7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internal</a:t>
            </a:r>
            <a:r>
              <a:rPr dirty="0" sz="2700" spc="-9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fiscal</a:t>
            </a:r>
            <a:r>
              <a:rPr dirty="0" sz="2700" spc="-8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 spc="-10">
                <a:solidFill>
                  <a:srgbClr val="0F4D7A"/>
                </a:solidFill>
                <a:latin typeface="Calibri"/>
                <a:cs typeface="Calibri"/>
              </a:rPr>
              <a:t>operations.</a:t>
            </a:r>
            <a:endParaRPr sz="2700">
              <a:latin typeface="Calibri"/>
              <a:cs typeface="Calibri"/>
            </a:endParaRPr>
          </a:p>
          <a:p>
            <a:pPr lvl="1" marL="752475" indent="-283210">
              <a:lnSpc>
                <a:spcPct val="100000"/>
              </a:lnSpc>
              <a:spcBef>
                <a:spcPts val="505"/>
              </a:spcBef>
              <a:buFont typeface="Wingdings"/>
              <a:buChar char=""/>
              <a:tabLst>
                <a:tab pos="752475" algn="l"/>
              </a:tabLst>
            </a:pP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Do</a:t>
            </a:r>
            <a:r>
              <a:rPr dirty="0" sz="2700" spc="-5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you</a:t>
            </a:r>
            <a:r>
              <a:rPr dirty="0" sz="2700" spc="-6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have</a:t>
            </a:r>
            <a:r>
              <a:rPr dirty="0" sz="2700" spc="-7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the</a:t>
            </a:r>
            <a:r>
              <a:rPr dirty="0" sz="2700" spc="-6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capacity</a:t>
            </a:r>
            <a:r>
              <a:rPr dirty="0" sz="2700" spc="-7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to</a:t>
            </a:r>
            <a:r>
              <a:rPr dirty="0" sz="2700" spc="-5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handle</a:t>
            </a:r>
            <a:r>
              <a:rPr dirty="0" sz="2700" spc="-8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 spc="-10">
                <a:solidFill>
                  <a:srgbClr val="0F4D7A"/>
                </a:solidFill>
                <a:latin typeface="Calibri"/>
                <a:cs typeface="Calibri"/>
              </a:rPr>
              <a:t>federal</a:t>
            </a:r>
            <a:r>
              <a:rPr dirty="0" sz="2700" spc="-6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 spc="-10">
                <a:solidFill>
                  <a:srgbClr val="0F4D7A"/>
                </a:solidFill>
                <a:latin typeface="Calibri"/>
                <a:cs typeface="Calibri"/>
              </a:rPr>
              <a:t>funds?</a:t>
            </a:r>
            <a:endParaRPr sz="2700">
              <a:latin typeface="Calibri"/>
              <a:cs typeface="Calibri"/>
            </a:endParaRPr>
          </a:p>
          <a:p>
            <a:pPr lvl="1" marL="752475" indent="-283210">
              <a:lnSpc>
                <a:spcPct val="100000"/>
              </a:lnSpc>
              <a:spcBef>
                <a:spcPts val="505"/>
              </a:spcBef>
              <a:buFont typeface="Wingdings"/>
              <a:buChar char=""/>
              <a:tabLst>
                <a:tab pos="752475" algn="l"/>
              </a:tabLst>
            </a:pP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Cite</a:t>
            </a:r>
            <a:r>
              <a:rPr dirty="0" sz="2700" spc="-6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past</a:t>
            </a:r>
            <a:r>
              <a:rPr dirty="0" sz="2700" spc="-6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experiences</a:t>
            </a:r>
            <a:r>
              <a:rPr dirty="0" sz="2700" spc="-8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where</a:t>
            </a:r>
            <a:r>
              <a:rPr dirty="0" sz="2700" spc="-6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and</a:t>
            </a:r>
            <a:r>
              <a:rPr dirty="0" sz="2700" spc="-7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when</a:t>
            </a:r>
            <a:r>
              <a:rPr dirty="0" sz="2700" spc="-6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 spc="-10">
                <a:solidFill>
                  <a:srgbClr val="0F4D7A"/>
                </a:solidFill>
                <a:latin typeface="Calibri"/>
                <a:cs typeface="Calibri"/>
              </a:rPr>
              <a:t>possible.</a:t>
            </a:r>
            <a:endParaRPr sz="2700">
              <a:latin typeface="Calibri"/>
              <a:cs typeface="Calibri"/>
            </a:endParaRPr>
          </a:p>
          <a:p>
            <a:pPr lvl="1" marL="753110" marR="60325" indent="-283845">
              <a:lnSpc>
                <a:spcPct val="100000"/>
              </a:lnSpc>
              <a:spcBef>
                <a:spcPts val="490"/>
              </a:spcBef>
              <a:buFont typeface="Wingdings"/>
              <a:buChar char=""/>
              <a:tabLst>
                <a:tab pos="753110" algn="l"/>
              </a:tabLst>
            </a:pP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Where</a:t>
            </a:r>
            <a:r>
              <a:rPr dirty="0" sz="2700" spc="-5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does</a:t>
            </a:r>
            <a:r>
              <a:rPr dirty="0" sz="2700" spc="-6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your</a:t>
            </a:r>
            <a:r>
              <a:rPr dirty="0" sz="2700" spc="-4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 spc="-10">
                <a:solidFill>
                  <a:srgbClr val="0F4D7A"/>
                </a:solidFill>
                <a:latin typeface="Calibri"/>
                <a:cs typeface="Calibri"/>
              </a:rPr>
              <a:t>organization</a:t>
            </a:r>
            <a:r>
              <a:rPr dirty="0" sz="2700" spc="-7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sit</a:t>
            </a:r>
            <a:r>
              <a:rPr dirty="0" sz="2700" spc="-4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financially</a:t>
            </a:r>
            <a:r>
              <a:rPr dirty="0" sz="2700" spc="-6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after</a:t>
            </a:r>
            <a:r>
              <a:rPr dirty="0" sz="2700" spc="-8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the</a:t>
            </a:r>
            <a:r>
              <a:rPr dirty="0" sz="2700" spc="-4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 spc="-10">
                <a:solidFill>
                  <a:srgbClr val="0F4D7A"/>
                </a:solidFill>
                <a:latin typeface="Calibri"/>
                <a:cs typeface="Calibri"/>
              </a:rPr>
              <a:t>project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is</a:t>
            </a:r>
            <a:r>
              <a:rPr dirty="0" sz="2700" spc="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 spc="-10">
                <a:solidFill>
                  <a:srgbClr val="0F4D7A"/>
                </a:solidFill>
                <a:latin typeface="Calibri"/>
                <a:cs typeface="Calibri"/>
              </a:rPr>
              <a:t>completed?</a:t>
            </a:r>
            <a:endParaRPr sz="2700">
              <a:latin typeface="Calibri"/>
              <a:cs typeface="Calibri"/>
            </a:endParaRPr>
          </a:p>
          <a:p>
            <a:pPr lvl="1" marL="753110" marR="5080" indent="-283845">
              <a:lnSpc>
                <a:spcPct val="100000"/>
              </a:lnSpc>
              <a:spcBef>
                <a:spcPts val="505"/>
              </a:spcBef>
              <a:buFont typeface="Wingdings"/>
              <a:buChar char=""/>
              <a:tabLst>
                <a:tab pos="753110" algn="l"/>
              </a:tabLst>
            </a:pP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What</a:t>
            </a:r>
            <a:r>
              <a:rPr dirty="0" sz="2700" spc="-7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 spc="-10">
                <a:solidFill>
                  <a:srgbClr val="0F4D7A"/>
                </a:solidFill>
                <a:latin typeface="Calibri"/>
                <a:cs typeface="Calibri"/>
              </a:rPr>
              <a:t>percentage</a:t>
            </a:r>
            <a:r>
              <a:rPr dirty="0" sz="2700" spc="-8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of</a:t>
            </a:r>
            <a:r>
              <a:rPr dirty="0" sz="2700" spc="-5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your</a:t>
            </a:r>
            <a:r>
              <a:rPr dirty="0" sz="2700" spc="-5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annual</a:t>
            </a:r>
            <a:r>
              <a:rPr dirty="0" sz="2700" spc="-7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 spc="-10">
                <a:solidFill>
                  <a:srgbClr val="0F4D7A"/>
                </a:solidFill>
                <a:latin typeface="Calibri"/>
                <a:cs typeface="Calibri"/>
              </a:rPr>
              <a:t>operating</a:t>
            </a:r>
            <a:r>
              <a:rPr dirty="0" sz="2700" spc="-7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revenue</a:t>
            </a:r>
            <a:r>
              <a:rPr dirty="0" sz="2700" spc="-7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would</a:t>
            </a:r>
            <a:r>
              <a:rPr dirty="0" sz="2700" spc="-6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 spc="-25">
                <a:solidFill>
                  <a:srgbClr val="0F4D7A"/>
                </a:solidFill>
                <a:latin typeface="Calibri"/>
                <a:cs typeface="Calibri"/>
              </a:rPr>
              <a:t>be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the</a:t>
            </a:r>
            <a:r>
              <a:rPr dirty="0" sz="2700" spc="-6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potential</a:t>
            </a:r>
            <a:r>
              <a:rPr dirty="0" sz="2700" spc="-6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 spc="-10">
                <a:solidFill>
                  <a:srgbClr val="0F4D7A"/>
                </a:solidFill>
                <a:latin typeface="Calibri"/>
                <a:cs typeface="Calibri"/>
              </a:rPr>
              <a:t>award?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61" y="1067561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 h="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38100">
            <a:solidFill>
              <a:srgbClr val="8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1907539" y="1517057"/>
            <a:ext cx="8869045" cy="44411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30225" indent="-517525">
              <a:lnSpc>
                <a:spcPts val="4125"/>
              </a:lnSpc>
              <a:buClr>
                <a:srgbClr val="0F4D7A"/>
              </a:buClr>
              <a:buSzPct val="126666"/>
              <a:buFont typeface="Calibri"/>
              <a:buAutoNum type="arabicPeriod" startAt="7"/>
              <a:tabLst>
                <a:tab pos="530225" algn="l"/>
              </a:tabLst>
            </a:pPr>
            <a:r>
              <a:rPr dirty="0" sz="3000" spc="-10" b="1">
                <a:solidFill>
                  <a:srgbClr val="0F4D7A"/>
                </a:solidFill>
                <a:latin typeface="Calibri"/>
                <a:cs typeface="Calibri"/>
              </a:rPr>
              <a:t>Attend</a:t>
            </a:r>
            <a:r>
              <a:rPr dirty="0" sz="3000" spc="-100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3000" b="1">
                <a:solidFill>
                  <a:srgbClr val="0F4D7A"/>
                </a:solidFill>
                <a:latin typeface="Calibri"/>
                <a:cs typeface="Calibri"/>
              </a:rPr>
              <a:t>to</a:t>
            </a:r>
            <a:r>
              <a:rPr dirty="0" sz="3000" spc="-110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3000" b="1">
                <a:solidFill>
                  <a:srgbClr val="0F4D7A"/>
                </a:solidFill>
                <a:latin typeface="Calibri"/>
                <a:cs typeface="Calibri"/>
              </a:rPr>
              <a:t>technical</a:t>
            </a:r>
            <a:r>
              <a:rPr dirty="0" sz="3000" spc="-120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3000" spc="-10" b="1">
                <a:solidFill>
                  <a:srgbClr val="0F4D7A"/>
                </a:solidFill>
                <a:latin typeface="Calibri"/>
                <a:cs typeface="Calibri"/>
              </a:rPr>
              <a:t>details.</a:t>
            </a:r>
            <a:endParaRPr sz="3000">
              <a:latin typeface="Calibri"/>
              <a:cs typeface="Calibri"/>
            </a:endParaRPr>
          </a:p>
          <a:p>
            <a:pPr lvl="1" marL="753110" indent="-283210">
              <a:lnSpc>
                <a:spcPct val="100000"/>
              </a:lnSpc>
              <a:spcBef>
                <a:spcPts val="80"/>
              </a:spcBef>
              <a:buFont typeface="Wingdings"/>
              <a:buChar char=""/>
              <a:tabLst>
                <a:tab pos="753110" algn="l"/>
              </a:tabLst>
            </a:pPr>
            <a:r>
              <a:rPr dirty="0" sz="2700" spc="-60">
                <a:solidFill>
                  <a:srgbClr val="0F4D7A"/>
                </a:solidFill>
                <a:latin typeface="Calibri"/>
                <a:cs typeface="Calibri"/>
              </a:rPr>
              <a:t>Top</a:t>
            </a:r>
            <a:r>
              <a:rPr dirty="0" sz="2700" spc="-8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 spc="-10">
                <a:solidFill>
                  <a:srgbClr val="0F4D7A"/>
                </a:solidFill>
                <a:latin typeface="Calibri"/>
                <a:cs typeface="Calibri"/>
              </a:rPr>
              <a:t>Grants.gov</a:t>
            </a:r>
            <a:r>
              <a:rPr dirty="0" sz="2700" spc="-6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 spc="-10">
                <a:solidFill>
                  <a:srgbClr val="0F4D7A"/>
                </a:solidFill>
                <a:latin typeface="Calibri"/>
                <a:cs typeface="Calibri"/>
              </a:rPr>
              <a:t>Failures:</a:t>
            </a:r>
            <a:endParaRPr sz="27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</a:pPr>
            <a:r>
              <a:rPr dirty="0" sz="2600">
                <a:solidFill>
                  <a:srgbClr val="0F4D7A"/>
                </a:solidFill>
                <a:latin typeface="Corbel"/>
                <a:cs typeface="Corbel"/>
              </a:rPr>
              <a:t>‐</a:t>
            </a:r>
            <a:r>
              <a:rPr dirty="0" sz="2600" spc="375">
                <a:solidFill>
                  <a:srgbClr val="0F4D7A"/>
                </a:solidFill>
                <a:latin typeface="Corbel"/>
                <a:cs typeface="Corbel"/>
              </a:rPr>
              <a:t> </a:t>
            </a:r>
            <a:r>
              <a:rPr dirty="0" sz="2600">
                <a:solidFill>
                  <a:srgbClr val="0F4D7A"/>
                </a:solidFill>
                <a:latin typeface="Calibri"/>
                <a:cs typeface="Calibri"/>
              </a:rPr>
              <a:t>SAM.gov</a:t>
            </a:r>
            <a:r>
              <a:rPr dirty="0" sz="2600" spc="-3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0F4D7A"/>
                </a:solidFill>
                <a:latin typeface="Calibri"/>
                <a:cs typeface="Calibri"/>
              </a:rPr>
              <a:t>Expirations</a:t>
            </a:r>
            <a:endParaRPr sz="26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spcBef>
                <a:spcPts val="5"/>
              </a:spcBef>
            </a:pPr>
            <a:r>
              <a:rPr dirty="0" sz="2600">
                <a:solidFill>
                  <a:srgbClr val="0F4D7A"/>
                </a:solidFill>
                <a:latin typeface="Corbel"/>
                <a:cs typeface="Corbel"/>
              </a:rPr>
              <a:t>‐</a:t>
            </a:r>
            <a:r>
              <a:rPr dirty="0" sz="2600" spc="365">
                <a:solidFill>
                  <a:srgbClr val="0F4D7A"/>
                </a:solidFill>
                <a:latin typeface="Corbel"/>
                <a:cs typeface="Corbel"/>
              </a:rPr>
              <a:t> </a:t>
            </a:r>
            <a:r>
              <a:rPr dirty="0" sz="2600">
                <a:solidFill>
                  <a:srgbClr val="0F4D7A"/>
                </a:solidFill>
                <a:latin typeface="Calibri"/>
                <a:cs typeface="Calibri"/>
              </a:rPr>
              <a:t>File</a:t>
            </a:r>
            <a:r>
              <a:rPr dirty="0" sz="2600" spc="-4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0F4D7A"/>
                </a:solidFill>
                <a:latin typeface="Calibri"/>
                <a:cs typeface="Calibri"/>
              </a:rPr>
              <a:t>Type</a:t>
            </a:r>
            <a:r>
              <a:rPr dirty="0" sz="2600" spc="-5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0F4D7A"/>
                </a:solidFill>
                <a:latin typeface="Calibri"/>
                <a:cs typeface="Calibri"/>
              </a:rPr>
              <a:t>Associations</a:t>
            </a:r>
            <a:endParaRPr sz="2600">
              <a:latin typeface="Calibri"/>
              <a:cs typeface="Calibri"/>
            </a:endParaRPr>
          </a:p>
          <a:p>
            <a:pPr marL="605155" indent="-592455">
              <a:lnSpc>
                <a:spcPts val="4440"/>
              </a:lnSpc>
              <a:spcBef>
                <a:spcPts val="1955"/>
              </a:spcBef>
              <a:buSzPct val="126666"/>
              <a:buAutoNum type="arabicPeriod" startAt="8"/>
              <a:tabLst>
                <a:tab pos="605155" algn="l"/>
              </a:tabLst>
            </a:pPr>
            <a:r>
              <a:rPr dirty="0" sz="3000" b="1">
                <a:solidFill>
                  <a:srgbClr val="0F4D7A"/>
                </a:solidFill>
                <a:latin typeface="Calibri"/>
                <a:cs typeface="Calibri"/>
              </a:rPr>
              <a:t>Be</a:t>
            </a:r>
            <a:r>
              <a:rPr dirty="0" sz="3000" spc="-60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3000" b="1">
                <a:solidFill>
                  <a:srgbClr val="0F4D7A"/>
                </a:solidFill>
                <a:latin typeface="Calibri"/>
                <a:cs typeface="Calibri"/>
              </a:rPr>
              <a:t>careful</a:t>
            </a:r>
            <a:r>
              <a:rPr dirty="0" sz="3000" spc="-65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3000" b="1">
                <a:solidFill>
                  <a:srgbClr val="0F4D7A"/>
                </a:solidFill>
                <a:latin typeface="Calibri"/>
                <a:cs typeface="Calibri"/>
              </a:rPr>
              <a:t>in</a:t>
            </a:r>
            <a:r>
              <a:rPr dirty="0" sz="3000" spc="-55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3000" b="1">
                <a:solidFill>
                  <a:srgbClr val="0F4D7A"/>
                </a:solidFill>
                <a:latin typeface="Calibri"/>
                <a:cs typeface="Calibri"/>
              </a:rPr>
              <a:t>the</a:t>
            </a:r>
            <a:r>
              <a:rPr dirty="0" sz="3000" spc="-50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3000" b="1">
                <a:solidFill>
                  <a:srgbClr val="0F4D7A"/>
                </a:solidFill>
                <a:latin typeface="Calibri"/>
                <a:cs typeface="Calibri"/>
              </a:rPr>
              <a:t>use</a:t>
            </a:r>
            <a:r>
              <a:rPr dirty="0" sz="3000" spc="-55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3000" b="1">
                <a:solidFill>
                  <a:srgbClr val="0F4D7A"/>
                </a:solidFill>
                <a:latin typeface="Calibri"/>
                <a:cs typeface="Calibri"/>
              </a:rPr>
              <a:t>of</a:t>
            </a:r>
            <a:r>
              <a:rPr dirty="0" sz="3000" spc="-50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3000" spc="-10" b="1">
                <a:solidFill>
                  <a:srgbClr val="0F4D7A"/>
                </a:solidFill>
                <a:latin typeface="Calibri"/>
                <a:cs typeface="Calibri"/>
              </a:rPr>
              <a:t>attachments.</a:t>
            </a:r>
            <a:endParaRPr sz="3000">
              <a:latin typeface="Calibri"/>
              <a:cs typeface="Calibri"/>
            </a:endParaRPr>
          </a:p>
          <a:p>
            <a:pPr lvl="1" marL="753110" marR="449580" indent="-283845">
              <a:lnSpc>
                <a:spcPts val="2920"/>
              </a:lnSpc>
              <a:spcBef>
                <a:spcPts val="240"/>
              </a:spcBef>
              <a:buFont typeface="Wingdings"/>
              <a:buChar char=""/>
              <a:tabLst>
                <a:tab pos="753110" algn="l"/>
              </a:tabLst>
            </a:pP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Do</a:t>
            </a:r>
            <a:r>
              <a:rPr dirty="0" sz="2700" spc="-4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not</a:t>
            </a:r>
            <a:r>
              <a:rPr dirty="0" sz="2700" spc="-5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use</a:t>
            </a:r>
            <a:r>
              <a:rPr dirty="0" sz="2700" spc="-5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 spc="-10">
                <a:solidFill>
                  <a:srgbClr val="0F4D7A"/>
                </a:solidFill>
                <a:latin typeface="Calibri"/>
                <a:cs typeface="Calibri"/>
              </a:rPr>
              <a:t>attachments</a:t>
            </a:r>
            <a:r>
              <a:rPr dirty="0" sz="2700" spc="-9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for</a:t>
            </a:r>
            <a:r>
              <a:rPr dirty="0" sz="2700" spc="-5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 spc="-10">
                <a:solidFill>
                  <a:srgbClr val="0F4D7A"/>
                </a:solidFill>
                <a:latin typeface="Calibri"/>
                <a:cs typeface="Calibri"/>
              </a:rPr>
              <a:t>information</a:t>
            </a:r>
            <a:r>
              <a:rPr dirty="0" sz="2700" spc="-6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required</a:t>
            </a:r>
            <a:r>
              <a:rPr dirty="0" sz="2700" spc="-7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in</a:t>
            </a:r>
            <a:r>
              <a:rPr dirty="0" sz="2700" spc="-5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 spc="-25">
                <a:solidFill>
                  <a:srgbClr val="0F4D7A"/>
                </a:solidFill>
                <a:latin typeface="Calibri"/>
                <a:cs typeface="Calibri"/>
              </a:rPr>
              <a:t>the </a:t>
            </a:r>
            <a:r>
              <a:rPr dirty="0" sz="2700" spc="-10">
                <a:solidFill>
                  <a:srgbClr val="0F4D7A"/>
                </a:solidFill>
                <a:latin typeface="Calibri"/>
                <a:cs typeface="Calibri"/>
              </a:rPr>
              <a:t>narrative.</a:t>
            </a:r>
            <a:endParaRPr sz="2700">
              <a:latin typeface="Calibri"/>
              <a:cs typeface="Calibri"/>
            </a:endParaRPr>
          </a:p>
          <a:p>
            <a:pPr lvl="1" marL="753110" indent="-283210">
              <a:lnSpc>
                <a:spcPts val="2705"/>
              </a:lnSpc>
              <a:buFont typeface="Wingdings"/>
              <a:buChar char=""/>
              <a:tabLst>
                <a:tab pos="753110" algn="l"/>
              </a:tabLst>
            </a:pP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Cross</a:t>
            </a:r>
            <a:r>
              <a:rPr dirty="0" sz="2700" spc="-6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 spc="-20">
                <a:solidFill>
                  <a:srgbClr val="0F4D7A"/>
                </a:solidFill>
                <a:latin typeface="Calibri"/>
                <a:cs typeface="Calibri"/>
              </a:rPr>
              <a:t>reference</a:t>
            </a:r>
            <a:r>
              <a:rPr dirty="0" sz="2700" spc="-7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tables</a:t>
            </a:r>
            <a:r>
              <a:rPr dirty="0" sz="2700" spc="-6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and</a:t>
            </a:r>
            <a:r>
              <a:rPr dirty="0" sz="2700" spc="-6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 spc="-10">
                <a:solidFill>
                  <a:srgbClr val="0F4D7A"/>
                </a:solidFill>
                <a:latin typeface="Calibri"/>
                <a:cs typeface="Calibri"/>
              </a:rPr>
              <a:t>attachments</a:t>
            </a:r>
            <a:r>
              <a:rPr dirty="0" sz="2700" spc="-7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to</a:t>
            </a:r>
            <a:r>
              <a:rPr dirty="0" sz="2700" spc="-4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the</a:t>
            </a:r>
            <a:r>
              <a:rPr dirty="0" sz="2700" spc="-5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 spc="-10">
                <a:solidFill>
                  <a:srgbClr val="0F4D7A"/>
                </a:solidFill>
                <a:latin typeface="Calibri"/>
                <a:cs typeface="Calibri"/>
              </a:rPr>
              <a:t>appropriate</a:t>
            </a:r>
            <a:endParaRPr sz="2700">
              <a:latin typeface="Calibri"/>
              <a:cs typeface="Calibri"/>
            </a:endParaRPr>
          </a:p>
          <a:p>
            <a:pPr marL="753110">
              <a:lnSpc>
                <a:spcPts val="2915"/>
              </a:lnSpc>
            </a:pP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section</a:t>
            </a:r>
            <a:r>
              <a:rPr dirty="0" sz="2700" spc="-5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of</a:t>
            </a:r>
            <a:r>
              <a:rPr dirty="0" sz="2700" spc="-2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the</a:t>
            </a:r>
            <a:r>
              <a:rPr dirty="0" sz="2700" spc="-3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 spc="-10">
                <a:solidFill>
                  <a:srgbClr val="0F4D7A"/>
                </a:solidFill>
                <a:latin typeface="Calibri"/>
                <a:cs typeface="Calibri"/>
              </a:rPr>
              <a:t>application.</a:t>
            </a:r>
            <a:endParaRPr sz="2700">
              <a:latin typeface="Calibri"/>
              <a:cs typeface="Calibri"/>
            </a:endParaRPr>
          </a:p>
          <a:p>
            <a:pPr lvl="1" marL="753110" indent="-283210">
              <a:lnSpc>
                <a:spcPts val="3080"/>
              </a:lnSpc>
              <a:buFont typeface="Wingdings"/>
              <a:buChar char=""/>
              <a:tabLst>
                <a:tab pos="753110" algn="l"/>
              </a:tabLst>
            </a:pP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Upload</a:t>
            </a:r>
            <a:r>
              <a:rPr dirty="0" sz="2700" spc="-7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required</a:t>
            </a:r>
            <a:r>
              <a:rPr dirty="0" sz="2700" spc="-7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forms</a:t>
            </a:r>
            <a:r>
              <a:rPr dirty="0" sz="2700" spc="-6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in</a:t>
            </a:r>
            <a:r>
              <a:rPr dirty="0" sz="2700" spc="-7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the</a:t>
            </a:r>
            <a:r>
              <a:rPr dirty="0" sz="2700" spc="-6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F4D7A"/>
                </a:solidFill>
                <a:latin typeface="Calibri"/>
                <a:cs typeface="Calibri"/>
              </a:rPr>
              <a:t>proper</a:t>
            </a:r>
            <a:r>
              <a:rPr dirty="0" sz="2700" spc="-8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700" spc="-10">
                <a:solidFill>
                  <a:srgbClr val="0F4D7A"/>
                </a:solidFill>
                <a:latin typeface="Calibri"/>
                <a:cs typeface="Calibri"/>
              </a:rPr>
              <a:t>order.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00801" rIns="0" bIns="0" rtlCol="0" vert="horz">
            <a:spAutoFit/>
          </a:bodyPr>
          <a:lstStyle/>
          <a:p>
            <a:pPr marL="2682875">
              <a:lnSpc>
                <a:spcPct val="100000"/>
              </a:lnSpc>
              <a:spcBef>
                <a:spcPts val="95"/>
              </a:spcBef>
            </a:pPr>
            <a:r>
              <a:rPr dirty="0" spc="-95"/>
              <a:t>Top</a:t>
            </a:r>
            <a:r>
              <a:rPr dirty="0" spc="-105"/>
              <a:t> </a:t>
            </a:r>
            <a:r>
              <a:rPr dirty="0" spc="-90"/>
              <a:t>Ten</a:t>
            </a:r>
            <a:r>
              <a:rPr dirty="0" spc="-105"/>
              <a:t> </a:t>
            </a:r>
            <a:r>
              <a:rPr dirty="0"/>
              <a:t>Tips</a:t>
            </a:r>
            <a:r>
              <a:rPr dirty="0" spc="-100"/>
              <a:t> </a:t>
            </a:r>
            <a:r>
              <a:rPr dirty="0"/>
              <a:t>for</a:t>
            </a:r>
            <a:r>
              <a:rPr dirty="0" spc="-100"/>
              <a:t> </a:t>
            </a:r>
            <a:r>
              <a:rPr dirty="0" spc="-10"/>
              <a:t>Applicants!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43543" y="3409200"/>
            <a:ext cx="761987" cy="76198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7734" y="1328701"/>
            <a:ext cx="1524414" cy="125295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04680" y="64338"/>
            <a:ext cx="2259939" cy="2331504"/>
          </a:xfrm>
          <a:prstGeom prst="rect">
            <a:avLst/>
          </a:prstGeom>
        </p:spPr>
      </p:pic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61" y="1067561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 h="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38100">
            <a:solidFill>
              <a:srgbClr val="8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00801" rIns="0" bIns="0" rtlCol="0" vert="horz">
            <a:spAutoFit/>
          </a:bodyPr>
          <a:lstStyle/>
          <a:p>
            <a:pPr marL="2682875">
              <a:lnSpc>
                <a:spcPct val="100000"/>
              </a:lnSpc>
              <a:spcBef>
                <a:spcPts val="95"/>
              </a:spcBef>
            </a:pPr>
            <a:r>
              <a:rPr dirty="0" spc="-95"/>
              <a:t>Top</a:t>
            </a:r>
            <a:r>
              <a:rPr dirty="0" spc="-105"/>
              <a:t> </a:t>
            </a:r>
            <a:r>
              <a:rPr dirty="0" spc="-90"/>
              <a:t>Ten</a:t>
            </a:r>
            <a:r>
              <a:rPr dirty="0" spc="-105"/>
              <a:t> </a:t>
            </a:r>
            <a:r>
              <a:rPr dirty="0"/>
              <a:t>Tips</a:t>
            </a:r>
            <a:r>
              <a:rPr dirty="0" spc="-100"/>
              <a:t> </a:t>
            </a:r>
            <a:r>
              <a:rPr dirty="0"/>
              <a:t>for</a:t>
            </a:r>
            <a:r>
              <a:rPr dirty="0" spc="-100"/>
              <a:t> </a:t>
            </a:r>
            <a:r>
              <a:rPr dirty="0" spc="-10"/>
              <a:t>Applicants!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1374139" y="1532635"/>
            <a:ext cx="7665720" cy="2148205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marL="526415" marR="5080" indent="-514350">
              <a:lnSpc>
                <a:spcPts val="3600"/>
              </a:lnSpc>
              <a:spcBef>
                <a:spcPts val="219"/>
              </a:spcBef>
              <a:buSzPct val="125000"/>
              <a:buAutoNum type="arabicPeriod" startAt="9"/>
              <a:tabLst>
                <a:tab pos="527685" algn="l"/>
              </a:tabLst>
            </a:pPr>
            <a:r>
              <a:rPr dirty="0" sz="3000" b="1">
                <a:solidFill>
                  <a:srgbClr val="0F4D7A"/>
                </a:solidFill>
                <a:latin typeface="Calibri"/>
                <a:cs typeface="Calibri"/>
              </a:rPr>
              <a:t>Print</a:t>
            </a:r>
            <a:r>
              <a:rPr dirty="0" sz="3000" spc="-100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3000" b="1">
                <a:solidFill>
                  <a:srgbClr val="0F4D7A"/>
                </a:solidFill>
                <a:latin typeface="Calibri"/>
                <a:cs typeface="Calibri"/>
              </a:rPr>
              <a:t>out</a:t>
            </a:r>
            <a:r>
              <a:rPr dirty="0" sz="3000" spc="-95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3000" b="1">
                <a:solidFill>
                  <a:srgbClr val="0F4D7A"/>
                </a:solidFill>
                <a:latin typeface="Calibri"/>
                <a:cs typeface="Calibri"/>
              </a:rPr>
              <a:t>and</a:t>
            </a:r>
            <a:r>
              <a:rPr dirty="0" sz="3000" spc="-100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3000" b="1">
                <a:solidFill>
                  <a:srgbClr val="0F4D7A"/>
                </a:solidFill>
                <a:latin typeface="Calibri"/>
                <a:cs typeface="Calibri"/>
              </a:rPr>
              <a:t>carefully</a:t>
            </a:r>
            <a:r>
              <a:rPr dirty="0" sz="3000" spc="-90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3000" b="1">
                <a:solidFill>
                  <a:srgbClr val="0F4D7A"/>
                </a:solidFill>
                <a:latin typeface="Calibri"/>
                <a:cs typeface="Calibri"/>
              </a:rPr>
              <a:t>review</a:t>
            </a:r>
            <a:r>
              <a:rPr dirty="0" sz="3000" spc="-95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3000" b="1">
                <a:solidFill>
                  <a:srgbClr val="0F4D7A"/>
                </a:solidFill>
                <a:latin typeface="Calibri"/>
                <a:cs typeface="Calibri"/>
              </a:rPr>
              <a:t>your</a:t>
            </a:r>
            <a:r>
              <a:rPr dirty="0" sz="3000" spc="-90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3000" spc="-10" b="1">
                <a:solidFill>
                  <a:srgbClr val="0F4D7A"/>
                </a:solidFill>
                <a:latin typeface="Calibri"/>
                <a:cs typeface="Calibri"/>
              </a:rPr>
              <a:t>electronic </a:t>
            </a:r>
            <a:r>
              <a:rPr dirty="0" sz="3000" spc="-10" b="1">
                <a:solidFill>
                  <a:srgbClr val="0F4D7A"/>
                </a:solidFill>
                <a:latin typeface="Calibri"/>
                <a:cs typeface="Calibri"/>
              </a:rPr>
              <a:t>	</a:t>
            </a:r>
            <a:r>
              <a:rPr dirty="0" sz="3000" b="1">
                <a:solidFill>
                  <a:srgbClr val="0F4D7A"/>
                </a:solidFill>
                <a:latin typeface="Calibri"/>
                <a:cs typeface="Calibri"/>
              </a:rPr>
              <a:t>applications</a:t>
            </a:r>
            <a:r>
              <a:rPr dirty="0" sz="3000" spc="-90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3000" b="1">
                <a:solidFill>
                  <a:srgbClr val="0F4D7A"/>
                </a:solidFill>
                <a:latin typeface="Calibri"/>
                <a:cs typeface="Calibri"/>
              </a:rPr>
              <a:t>for</a:t>
            </a:r>
            <a:r>
              <a:rPr dirty="0" sz="3000" spc="-90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3000" b="1">
                <a:solidFill>
                  <a:srgbClr val="0F4D7A"/>
                </a:solidFill>
                <a:latin typeface="Calibri"/>
                <a:cs typeface="Calibri"/>
              </a:rPr>
              <a:t>accuracy</a:t>
            </a:r>
            <a:r>
              <a:rPr dirty="0" sz="3000" spc="-125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3000" b="1">
                <a:solidFill>
                  <a:srgbClr val="0F4D7A"/>
                </a:solidFill>
                <a:latin typeface="Calibri"/>
                <a:cs typeface="Calibri"/>
              </a:rPr>
              <a:t>and</a:t>
            </a:r>
            <a:r>
              <a:rPr dirty="0" sz="3000" spc="-90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3000" spc="-10" b="1">
                <a:solidFill>
                  <a:srgbClr val="0F4D7A"/>
                </a:solidFill>
                <a:latin typeface="Calibri"/>
                <a:cs typeface="Calibri"/>
              </a:rPr>
              <a:t>completeness.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25"/>
              </a:spcBef>
              <a:buClr>
                <a:srgbClr val="0F4D7A"/>
              </a:buClr>
              <a:buFont typeface="Calibri"/>
              <a:buAutoNum type="arabicPeriod" startAt="9"/>
            </a:pPr>
            <a:endParaRPr sz="3000">
              <a:latin typeface="Calibri"/>
              <a:cs typeface="Calibri"/>
            </a:endParaRPr>
          </a:p>
          <a:p>
            <a:pPr marL="794385" indent="-781685">
              <a:lnSpc>
                <a:spcPct val="100000"/>
              </a:lnSpc>
              <a:buSzPct val="125000"/>
              <a:buAutoNum type="arabicPeriod" startAt="9"/>
              <a:tabLst>
                <a:tab pos="794385" algn="l"/>
              </a:tabLst>
            </a:pPr>
            <a:r>
              <a:rPr dirty="0" sz="3000" b="1">
                <a:solidFill>
                  <a:srgbClr val="0F4D7A"/>
                </a:solidFill>
                <a:latin typeface="Calibri"/>
                <a:cs typeface="Calibri"/>
              </a:rPr>
              <a:t>Submit</a:t>
            </a:r>
            <a:r>
              <a:rPr dirty="0" sz="3000" spc="-65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3000" b="1">
                <a:solidFill>
                  <a:srgbClr val="0F4D7A"/>
                </a:solidFill>
                <a:latin typeface="Calibri"/>
                <a:cs typeface="Calibri"/>
              </a:rPr>
              <a:t>all</a:t>
            </a:r>
            <a:r>
              <a:rPr dirty="0" sz="3000" spc="-55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3000" b="1">
                <a:solidFill>
                  <a:srgbClr val="0F4D7A"/>
                </a:solidFill>
                <a:latin typeface="Calibri"/>
                <a:cs typeface="Calibri"/>
              </a:rPr>
              <a:t>information</a:t>
            </a:r>
            <a:r>
              <a:rPr dirty="0" sz="3000" spc="-45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3000" b="1">
                <a:solidFill>
                  <a:srgbClr val="0F4D7A"/>
                </a:solidFill>
                <a:latin typeface="Calibri"/>
                <a:cs typeface="Calibri"/>
              </a:rPr>
              <a:t>at</a:t>
            </a:r>
            <a:r>
              <a:rPr dirty="0" sz="3000" spc="-70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3000" b="1">
                <a:solidFill>
                  <a:srgbClr val="0F4D7A"/>
                </a:solidFill>
                <a:latin typeface="Calibri"/>
                <a:cs typeface="Calibri"/>
              </a:rPr>
              <a:t>the</a:t>
            </a:r>
            <a:r>
              <a:rPr dirty="0" sz="3000" spc="-60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3000" b="1">
                <a:solidFill>
                  <a:srgbClr val="0F4D7A"/>
                </a:solidFill>
                <a:latin typeface="Calibri"/>
                <a:cs typeface="Calibri"/>
              </a:rPr>
              <a:t>same</a:t>
            </a:r>
            <a:r>
              <a:rPr dirty="0" sz="3000" spc="-50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3000" spc="-10" b="1">
                <a:solidFill>
                  <a:srgbClr val="0F4D7A"/>
                </a:solidFill>
                <a:latin typeface="Calibri"/>
                <a:cs typeface="Calibri"/>
              </a:rPr>
              <a:t>time.</a:t>
            </a:r>
            <a:endParaRPr sz="300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59124" y="1447896"/>
            <a:ext cx="2075674" cy="2115215"/>
          </a:xfrm>
          <a:prstGeom prst="rect">
            <a:avLst/>
          </a:prstGeom>
        </p:spPr>
      </p:pic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61" y="1067561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 h="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38100">
            <a:solidFill>
              <a:srgbClr val="8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31722" y="275178"/>
            <a:ext cx="3926204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Common</a:t>
            </a:r>
            <a:r>
              <a:rPr dirty="0" spc="-120"/>
              <a:t> </a:t>
            </a:r>
            <a:r>
              <a:rPr dirty="0" spc="-10"/>
              <a:t>Mistakes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1374139" y="1311061"/>
            <a:ext cx="9117965" cy="400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60045" indent="-347345">
              <a:lnSpc>
                <a:spcPct val="100000"/>
              </a:lnSpc>
              <a:spcBef>
                <a:spcPts val="95"/>
              </a:spcBef>
              <a:buSzPct val="124000"/>
              <a:buFont typeface="Arial"/>
              <a:buChar char="•"/>
              <a:tabLst>
                <a:tab pos="360045" algn="l"/>
              </a:tabLst>
            </a:pPr>
            <a:r>
              <a:rPr dirty="0" sz="2500">
                <a:solidFill>
                  <a:srgbClr val="0F4D7A"/>
                </a:solidFill>
                <a:latin typeface="Calibri"/>
                <a:cs typeface="Calibri"/>
              </a:rPr>
              <a:t>Not</a:t>
            </a:r>
            <a:r>
              <a:rPr dirty="0" sz="2500" spc="-8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500" spc="-10">
                <a:solidFill>
                  <a:srgbClr val="0F4D7A"/>
                </a:solidFill>
                <a:latin typeface="Calibri"/>
                <a:cs typeface="Calibri"/>
              </a:rPr>
              <a:t>registered</a:t>
            </a:r>
            <a:r>
              <a:rPr dirty="0" sz="2500" spc="-5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F4D7A"/>
                </a:solidFill>
                <a:latin typeface="Calibri"/>
                <a:cs typeface="Calibri"/>
              </a:rPr>
              <a:t>with</a:t>
            </a:r>
            <a:r>
              <a:rPr dirty="0" sz="2500" spc="-6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500" spc="-10">
                <a:solidFill>
                  <a:srgbClr val="0F4D7A"/>
                </a:solidFill>
                <a:latin typeface="Calibri"/>
                <a:cs typeface="Calibri"/>
              </a:rPr>
              <a:t>Grants.gov</a:t>
            </a:r>
            <a:endParaRPr sz="2500">
              <a:latin typeface="Calibri"/>
              <a:cs typeface="Calibri"/>
            </a:endParaRPr>
          </a:p>
          <a:p>
            <a:pPr marL="360045" indent="-347345">
              <a:lnSpc>
                <a:spcPct val="100000"/>
              </a:lnSpc>
              <a:spcBef>
                <a:spcPts val="600"/>
              </a:spcBef>
              <a:buSzPct val="124000"/>
              <a:buFont typeface="Arial"/>
              <a:buChar char="•"/>
              <a:tabLst>
                <a:tab pos="360045" algn="l"/>
              </a:tabLst>
            </a:pPr>
            <a:r>
              <a:rPr dirty="0" sz="2500">
                <a:solidFill>
                  <a:srgbClr val="0F4D7A"/>
                </a:solidFill>
                <a:latin typeface="Calibri"/>
                <a:cs typeface="Calibri"/>
              </a:rPr>
              <a:t>Expired</a:t>
            </a:r>
            <a:r>
              <a:rPr dirty="0" sz="2500" spc="-8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F4D7A"/>
                </a:solidFill>
                <a:latin typeface="Calibri"/>
                <a:cs typeface="Calibri"/>
              </a:rPr>
              <a:t>SAM</a:t>
            </a:r>
            <a:r>
              <a:rPr dirty="0" sz="2500" spc="-8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500" spc="-10">
                <a:solidFill>
                  <a:srgbClr val="0F4D7A"/>
                </a:solidFill>
                <a:latin typeface="Calibri"/>
                <a:cs typeface="Calibri"/>
              </a:rPr>
              <a:t>registration</a:t>
            </a:r>
            <a:endParaRPr sz="2500">
              <a:latin typeface="Calibri"/>
              <a:cs typeface="Calibri"/>
            </a:endParaRPr>
          </a:p>
          <a:p>
            <a:pPr marL="360045" marR="5080" indent="-347980">
              <a:lnSpc>
                <a:spcPct val="100000"/>
              </a:lnSpc>
              <a:spcBef>
                <a:spcPts val="600"/>
              </a:spcBef>
              <a:buSzPct val="124000"/>
              <a:buFont typeface="Arial"/>
              <a:buChar char="•"/>
              <a:tabLst>
                <a:tab pos="360045" algn="l"/>
              </a:tabLst>
            </a:pPr>
            <a:r>
              <a:rPr dirty="0" sz="2500">
                <a:solidFill>
                  <a:srgbClr val="0F4D7A"/>
                </a:solidFill>
                <a:latin typeface="Calibri"/>
                <a:cs typeface="Calibri"/>
              </a:rPr>
              <a:t>Application</a:t>
            </a:r>
            <a:r>
              <a:rPr dirty="0" sz="2500" spc="-7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F4D7A"/>
                </a:solidFill>
                <a:latin typeface="Calibri"/>
                <a:cs typeface="Calibri"/>
              </a:rPr>
              <a:t>is</a:t>
            </a:r>
            <a:r>
              <a:rPr dirty="0" sz="2500" spc="-9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F4D7A"/>
                </a:solidFill>
                <a:latin typeface="Calibri"/>
                <a:cs typeface="Calibri"/>
              </a:rPr>
              <a:t>rejected</a:t>
            </a:r>
            <a:r>
              <a:rPr dirty="0" sz="2500" spc="-8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F4D7A"/>
                </a:solidFill>
                <a:latin typeface="Calibri"/>
                <a:cs typeface="Calibri"/>
              </a:rPr>
              <a:t>for</a:t>
            </a:r>
            <a:r>
              <a:rPr dirty="0" sz="2500" spc="-9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F4D7A"/>
                </a:solidFill>
                <a:latin typeface="Calibri"/>
                <a:cs typeface="Calibri"/>
              </a:rPr>
              <a:t>errors</a:t>
            </a:r>
            <a:r>
              <a:rPr dirty="0" sz="2500" spc="-9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F4D7A"/>
                </a:solidFill>
                <a:latin typeface="Calibri"/>
                <a:cs typeface="Calibri"/>
              </a:rPr>
              <a:t>and</a:t>
            </a:r>
            <a:r>
              <a:rPr dirty="0" sz="2500" spc="-8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F4D7A"/>
                </a:solidFill>
                <a:latin typeface="Calibri"/>
                <a:cs typeface="Calibri"/>
              </a:rPr>
              <a:t>applicant</a:t>
            </a:r>
            <a:r>
              <a:rPr dirty="0" sz="2500" spc="-6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F4D7A"/>
                </a:solidFill>
                <a:latin typeface="Calibri"/>
                <a:cs typeface="Calibri"/>
              </a:rPr>
              <a:t>did</a:t>
            </a:r>
            <a:r>
              <a:rPr dirty="0" sz="2500" spc="-8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F4D7A"/>
                </a:solidFill>
                <a:latin typeface="Calibri"/>
                <a:cs typeface="Calibri"/>
              </a:rPr>
              <a:t>not</a:t>
            </a:r>
            <a:r>
              <a:rPr dirty="0" sz="2500" spc="-8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F4D7A"/>
                </a:solidFill>
                <a:latin typeface="Calibri"/>
                <a:cs typeface="Calibri"/>
              </a:rPr>
              <a:t>leave</a:t>
            </a:r>
            <a:r>
              <a:rPr dirty="0" sz="2500" spc="-9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500" spc="-10">
                <a:solidFill>
                  <a:srgbClr val="0F4D7A"/>
                </a:solidFill>
                <a:latin typeface="Calibri"/>
                <a:cs typeface="Calibri"/>
              </a:rPr>
              <a:t>enough </a:t>
            </a:r>
            <a:r>
              <a:rPr dirty="0" sz="2500">
                <a:solidFill>
                  <a:srgbClr val="0F4D7A"/>
                </a:solidFill>
                <a:latin typeface="Calibri"/>
                <a:cs typeface="Calibri"/>
              </a:rPr>
              <a:t>time</a:t>
            </a:r>
            <a:r>
              <a:rPr dirty="0" sz="2500" spc="-6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F4D7A"/>
                </a:solidFill>
                <a:latin typeface="Calibri"/>
                <a:cs typeface="Calibri"/>
              </a:rPr>
              <a:t>to</a:t>
            </a:r>
            <a:r>
              <a:rPr dirty="0" sz="2500" spc="-8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F4D7A"/>
                </a:solidFill>
                <a:latin typeface="Calibri"/>
                <a:cs typeface="Calibri"/>
              </a:rPr>
              <a:t>correct</a:t>
            </a:r>
            <a:r>
              <a:rPr dirty="0" sz="2500" spc="-6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500" spc="-10">
                <a:solidFill>
                  <a:srgbClr val="0F4D7A"/>
                </a:solidFill>
                <a:latin typeface="Calibri"/>
                <a:cs typeface="Calibri"/>
              </a:rPr>
              <a:t>before</a:t>
            </a:r>
            <a:r>
              <a:rPr dirty="0" sz="2500" spc="-5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F4D7A"/>
                </a:solidFill>
                <a:latin typeface="Calibri"/>
                <a:cs typeface="Calibri"/>
              </a:rPr>
              <a:t>the</a:t>
            </a:r>
            <a:r>
              <a:rPr dirty="0" sz="2500" spc="-6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500" spc="-10">
                <a:solidFill>
                  <a:srgbClr val="0F4D7A"/>
                </a:solidFill>
                <a:latin typeface="Calibri"/>
                <a:cs typeface="Calibri"/>
              </a:rPr>
              <a:t>deadline</a:t>
            </a:r>
            <a:endParaRPr sz="2500">
              <a:latin typeface="Calibri"/>
              <a:cs typeface="Calibri"/>
            </a:endParaRPr>
          </a:p>
          <a:p>
            <a:pPr marL="360045" indent="-347345">
              <a:lnSpc>
                <a:spcPct val="100000"/>
              </a:lnSpc>
              <a:spcBef>
                <a:spcPts val="600"/>
              </a:spcBef>
              <a:buSzPct val="124000"/>
              <a:buFont typeface="Arial"/>
              <a:buChar char="•"/>
              <a:tabLst>
                <a:tab pos="360045" algn="l"/>
              </a:tabLst>
            </a:pPr>
            <a:r>
              <a:rPr dirty="0" sz="2500">
                <a:solidFill>
                  <a:srgbClr val="0F4D7A"/>
                </a:solidFill>
                <a:latin typeface="Calibri"/>
                <a:cs typeface="Calibri"/>
              </a:rPr>
              <a:t>Rejection</a:t>
            </a:r>
            <a:r>
              <a:rPr dirty="0" sz="2500" spc="-5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F4D7A"/>
                </a:solidFill>
                <a:latin typeface="Calibri"/>
                <a:cs typeface="Calibri"/>
              </a:rPr>
              <a:t>email</a:t>
            </a:r>
            <a:r>
              <a:rPr dirty="0" sz="2500" spc="-3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F4D7A"/>
                </a:solidFill>
                <a:latin typeface="Calibri"/>
                <a:cs typeface="Calibri"/>
              </a:rPr>
              <a:t>is</a:t>
            </a:r>
            <a:r>
              <a:rPr dirty="0" sz="2500" spc="-5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F4D7A"/>
                </a:solidFill>
                <a:latin typeface="Calibri"/>
                <a:cs typeface="Calibri"/>
              </a:rPr>
              <a:t>in</a:t>
            </a:r>
            <a:r>
              <a:rPr dirty="0" sz="2500" spc="-5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F4D7A"/>
                </a:solidFill>
                <a:latin typeface="Calibri"/>
                <a:cs typeface="Calibri"/>
              </a:rPr>
              <a:t>spam</a:t>
            </a:r>
            <a:r>
              <a:rPr dirty="0" sz="2500" spc="-4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500" spc="-10">
                <a:solidFill>
                  <a:srgbClr val="0F4D7A"/>
                </a:solidFill>
                <a:latin typeface="Calibri"/>
                <a:cs typeface="Calibri"/>
              </a:rPr>
              <a:t>folder</a:t>
            </a:r>
            <a:endParaRPr sz="2500">
              <a:latin typeface="Calibri"/>
              <a:cs typeface="Calibri"/>
            </a:endParaRPr>
          </a:p>
          <a:p>
            <a:pPr marL="360045" indent="-347345">
              <a:lnSpc>
                <a:spcPct val="100000"/>
              </a:lnSpc>
              <a:spcBef>
                <a:spcPts val="600"/>
              </a:spcBef>
              <a:buSzPct val="124000"/>
              <a:buFont typeface="Arial"/>
              <a:buChar char="•"/>
              <a:tabLst>
                <a:tab pos="360045" algn="l"/>
              </a:tabLst>
            </a:pPr>
            <a:r>
              <a:rPr dirty="0" sz="2500">
                <a:solidFill>
                  <a:srgbClr val="0F4D7A"/>
                </a:solidFill>
                <a:latin typeface="Calibri"/>
                <a:cs typeface="Calibri"/>
              </a:rPr>
              <a:t>AOR</a:t>
            </a:r>
            <a:r>
              <a:rPr dirty="0" sz="2500" spc="-4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F4D7A"/>
                </a:solidFill>
                <a:latin typeface="Calibri"/>
                <a:cs typeface="Calibri"/>
              </a:rPr>
              <a:t>is</a:t>
            </a:r>
            <a:r>
              <a:rPr dirty="0" sz="2500" spc="-5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F4D7A"/>
                </a:solidFill>
                <a:latin typeface="Calibri"/>
                <a:cs typeface="Calibri"/>
              </a:rPr>
              <a:t>not</a:t>
            </a:r>
            <a:r>
              <a:rPr dirty="0" sz="2500" spc="-4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500" spc="-10">
                <a:solidFill>
                  <a:srgbClr val="0F4D7A"/>
                </a:solidFill>
                <a:latin typeface="Calibri"/>
                <a:cs typeface="Calibri"/>
              </a:rPr>
              <a:t>approved</a:t>
            </a:r>
            <a:r>
              <a:rPr dirty="0" sz="2500" spc="-4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F4D7A"/>
                </a:solidFill>
                <a:latin typeface="Calibri"/>
                <a:cs typeface="Calibri"/>
              </a:rPr>
              <a:t>by</a:t>
            </a:r>
            <a:r>
              <a:rPr dirty="0" sz="2500" spc="-3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500" spc="-10">
                <a:solidFill>
                  <a:srgbClr val="0F4D7A"/>
                </a:solidFill>
                <a:latin typeface="Calibri"/>
                <a:cs typeface="Calibri"/>
              </a:rPr>
              <a:t>E-</a:t>
            </a:r>
            <a:r>
              <a:rPr dirty="0" sz="2500">
                <a:solidFill>
                  <a:srgbClr val="0F4D7A"/>
                </a:solidFill>
                <a:latin typeface="Calibri"/>
                <a:cs typeface="Calibri"/>
              </a:rPr>
              <a:t>Biz</a:t>
            </a:r>
            <a:r>
              <a:rPr dirty="0" sz="2500" spc="-4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F4D7A"/>
                </a:solidFill>
                <a:latin typeface="Calibri"/>
                <a:cs typeface="Calibri"/>
              </a:rPr>
              <a:t>Point</a:t>
            </a:r>
            <a:r>
              <a:rPr dirty="0" sz="2500" spc="-4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F4D7A"/>
                </a:solidFill>
                <a:latin typeface="Calibri"/>
                <a:cs typeface="Calibri"/>
              </a:rPr>
              <a:t>of</a:t>
            </a:r>
            <a:r>
              <a:rPr dirty="0" sz="2500" spc="-5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500" spc="-10">
                <a:solidFill>
                  <a:srgbClr val="0F4D7A"/>
                </a:solidFill>
                <a:latin typeface="Calibri"/>
                <a:cs typeface="Calibri"/>
              </a:rPr>
              <a:t>Contact</a:t>
            </a:r>
            <a:endParaRPr sz="2500">
              <a:latin typeface="Calibri"/>
              <a:cs typeface="Calibri"/>
            </a:endParaRPr>
          </a:p>
          <a:p>
            <a:pPr marL="360045" indent="-347345">
              <a:lnSpc>
                <a:spcPct val="100000"/>
              </a:lnSpc>
              <a:spcBef>
                <a:spcPts val="600"/>
              </a:spcBef>
              <a:buSzPct val="124000"/>
              <a:buFont typeface="Arial"/>
              <a:buChar char="•"/>
              <a:tabLst>
                <a:tab pos="360045" algn="l"/>
              </a:tabLst>
            </a:pPr>
            <a:r>
              <a:rPr dirty="0" sz="2500">
                <a:solidFill>
                  <a:srgbClr val="0F4D7A"/>
                </a:solidFill>
                <a:latin typeface="Calibri"/>
                <a:cs typeface="Calibri"/>
              </a:rPr>
              <a:t>AOR</a:t>
            </a:r>
            <a:r>
              <a:rPr dirty="0" sz="2500" spc="-5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F4D7A"/>
                </a:solidFill>
                <a:latin typeface="Calibri"/>
                <a:cs typeface="Calibri"/>
              </a:rPr>
              <a:t>is</a:t>
            </a:r>
            <a:r>
              <a:rPr dirty="0" sz="2500" spc="-5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F4D7A"/>
                </a:solidFill>
                <a:latin typeface="Calibri"/>
                <a:cs typeface="Calibri"/>
              </a:rPr>
              <a:t>not</a:t>
            </a:r>
            <a:r>
              <a:rPr dirty="0" sz="2500" spc="-4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500" spc="-10">
                <a:solidFill>
                  <a:srgbClr val="0F4D7A"/>
                </a:solidFill>
                <a:latin typeface="Calibri"/>
                <a:cs typeface="Calibri"/>
              </a:rPr>
              <a:t>available</a:t>
            </a:r>
            <a:r>
              <a:rPr dirty="0" sz="2500" spc="-5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F4D7A"/>
                </a:solidFill>
                <a:latin typeface="Calibri"/>
                <a:cs typeface="Calibri"/>
              </a:rPr>
              <a:t>to</a:t>
            </a:r>
            <a:r>
              <a:rPr dirty="0" sz="2500" spc="-5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F4D7A"/>
                </a:solidFill>
                <a:latin typeface="Calibri"/>
                <a:cs typeface="Calibri"/>
              </a:rPr>
              <a:t>submit</a:t>
            </a:r>
            <a:r>
              <a:rPr dirty="0" sz="2500" spc="-2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F4D7A"/>
                </a:solidFill>
                <a:latin typeface="Calibri"/>
                <a:cs typeface="Calibri"/>
              </a:rPr>
              <a:t>the</a:t>
            </a:r>
            <a:r>
              <a:rPr dirty="0" sz="2500" spc="-3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500" spc="-10">
                <a:solidFill>
                  <a:srgbClr val="0F4D7A"/>
                </a:solidFill>
                <a:latin typeface="Calibri"/>
                <a:cs typeface="Calibri"/>
              </a:rPr>
              <a:t>application</a:t>
            </a:r>
            <a:endParaRPr sz="2500">
              <a:latin typeface="Calibri"/>
              <a:cs typeface="Calibri"/>
            </a:endParaRPr>
          </a:p>
          <a:p>
            <a:pPr marL="360045" indent="-347345">
              <a:lnSpc>
                <a:spcPct val="100000"/>
              </a:lnSpc>
              <a:spcBef>
                <a:spcPts val="600"/>
              </a:spcBef>
              <a:buSzPct val="124000"/>
              <a:buFont typeface="Arial"/>
              <a:buChar char="•"/>
              <a:tabLst>
                <a:tab pos="360045" algn="l"/>
              </a:tabLst>
            </a:pPr>
            <a:r>
              <a:rPr dirty="0" sz="2500">
                <a:solidFill>
                  <a:srgbClr val="0F4D7A"/>
                </a:solidFill>
                <a:latin typeface="Calibri"/>
                <a:cs typeface="Calibri"/>
              </a:rPr>
              <a:t>Applying</a:t>
            </a:r>
            <a:r>
              <a:rPr dirty="0" sz="2500" spc="-7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F4D7A"/>
                </a:solidFill>
                <a:latin typeface="Calibri"/>
                <a:cs typeface="Calibri"/>
              </a:rPr>
              <a:t>to</a:t>
            </a:r>
            <a:r>
              <a:rPr dirty="0" sz="2500" spc="-9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F4D7A"/>
                </a:solidFill>
                <a:latin typeface="Calibri"/>
                <a:cs typeface="Calibri"/>
              </a:rPr>
              <a:t>the</a:t>
            </a:r>
            <a:r>
              <a:rPr dirty="0" sz="2500" spc="-7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F4D7A"/>
                </a:solidFill>
                <a:latin typeface="Calibri"/>
                <a:cs typeface="Calibri"/>
              </a:rPr>
              <a:t>wrong</a:t>
            </a:r>
            <a:r>
              <a:rPr dirty="0" sz="2500" spc="-10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F4D7A"/>
                </a:solidFill>
                <a:latin typeface="Calibri"/>
                <a:cs typeface="Calibri"/>
              </a:rPr>
              <a:t>announcement</a:t>
            </a:r>
            <a:r>
              <a:rPr dirty="0" sz="2500" spc="-6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500" spc="-10">
                <a:solidFill>
                  <a:srgbClr val="0F4D7A"/>
                </a:solidFill>
                <a:latin typeface="Calibri"/>
                <a:cs typeface="Calibri"/>
              </a:rPr>
              <a:t>number</a:t>
            </a:r>
            <a:endParaRPr sz="2500">
              <a:latin typeface="Calibri"/>
              <a:cs typeface="Calibri"/>
            </a:endParaRPr>
          </a:p>
          <a:p>
            <a:pPr marL="360045" indent="-347345">
              <a:lnSpc>
                <a:spcPct val="100000"/>
              </a:lnSpc>
              <a:spcBef>
                <a:spcPts val="600"/>
              </a:spcBef>
              <a:buSzPct val="124000"/>
              <a:buFont typeface="Arial"/>
              <a:buChar char="•"/>
              <a:tabLst>
                <a:tab pos="360045" algn="l"/>
              </a:tabLst>
            </a:pPr>
            <a:r>
              <a:rPr dirty="0" sz="2500">
                <a:solidFill>
                  <a:srgbClr val="0F4D7A"/>
                </a:solidFill>
                <a:latin typeface="Calibri"/>
                <a:cs typeface="Calibri"/>
              </a:rPr>
              <a:t>Application</a:t>
            </a:r>
            <a:r>
              <a:rPr dirty="0" sz="2500" spc="-9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500" spc="-10">
                <a:solidFill>
                  <a:srgbClr val="0F4D7A"/>
                </a:solidFill>
                <a:latin typeface="Calibri"/>
                <a:cs typeface="Calibri"/>
              </a:rPr>
              <a:t>exceeds</a:t>
            </a:r>
            <a:r>
              <a:rPr dirty="0" sz="2500" spc="-90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F4D7A"/>
                </a:solidFill>
                <a:latin typeface="Calibri"/>
                <a:cs typeface="Calibri"/>
              </a:rPr>
              <a:t>page</a:t>
            </a:r>
            <a:r>
              <a:rPr dirty="0" sz="2500" spc="-85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500" spc="-10">
                <a:solidFill>
                  <a:srgbClr val="0F4D7A"/>
                </a:solidFill>
                <a:latin typeface="Calibri"/>
                <a:cs typeface="Calibri"/>
              </a:rPr>
              <a:t>limits</a:t>
            </a:r>
            <a:endParaRPr sz="25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60664" y="0"/>
            <a:ext cx="2334767" cy="2286000"/>
          </a:xfrm>
          <a:prstGeom prst="rect">
            <a:avLst/>
          </a:prstGeom>
        </p:spPr>
      </p:pic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61" y="1067561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 h="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38100">
            <a:solidFill>
              <a:srgbClr val="8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47818" rIns="0" bIns="0" rtlCol="0" vert="horz">
            <a:spAutoFit/>
          </a:bodyPr>
          <a:lstStyle/>
          <a:p>
            <a:pPr marL="971550">
              <a:lnSpc>
                <a:spcPct val="100000"/>
              </a:lnSpc>
              <a:spcBef>
                <a:spcPts val="100"/>
              </a:spcBef>
            </a:pPr>
            <a:r>
              <a:rPr dirty="0" sz="4200"/>
              <a:t>HRSA</a:t>
            </a:r>
            <a:r>
              <a:rPr dirty="0" sz="4200" spc="-180"/>
              <a:t> </a:t>
            </a:r>
            <a:r>
              <a:rPr dirty="0" sz="4200"/>
              <a:t>Grant</a:t>
            </a:r>
            <a:r>
              <a:rPr dirty="0" sz="4200" spc="-180"/>
              <a:t> </a:t>
            </a:r>
            <a:r>
              <a:rPr dirty="0" sz="4200" spc="-35"/>
              <a:t>Technical</a:t>
            </a:r>
            <a:r>
              <a:rPr dirty="0" sz="4200" spc="-170"/>
              <a:t> </a:t>
            </a:r>
            <a:r>
              <a:rPr dirty="0" sz="4200"/>
              <a:t>Assistance</a:t>
            </a:r>
            <a:r>
              <a:rPr dirty="0" sz="4200" spc="-180"/>
              <a:t> </a:t>
            </a:r>
            <a:r>
              <a:rPr dirty="0" sz="4200" spc="-10"/>
              <a:t>Resources</a:t>
            </a:r>
            <a:endParaRPr sz="4200"/>
          </a:p>
        </p:txBody>
      </p:sp>
      <p:sp>
        <p:nvSpPr>
          <p:cNvPr id="4" name="object 4" descr=""/>
          <p:cNvSpPr txBox="1"/>
          <p:nvPr/>
        </p:nvSpPr>
        <p:spPr>
          <a:xfrm>
            <a:off x="459740" y="1505519"/>
            <a:ext cx="5784850" cy="3623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315595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000" b="1">
                <a:solidFill>
                  <a:srgbClr val="0F4D7A"/>
                </a:solidFill>
                <a:latin typeface="Calibri"/>
                <a:cs typeface="Calibri"/>
              </a:rPr>
              <a:t>HRSA</a:t>
            </a:r>
            <a:r>
              <a:rPr dirty="0" sz="2000" spc="-30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F4D7A"/>
                </a:solidFill>
                <a:latin typeface="Calibri"/>
                <a:cs typeface="Calibri"/>
              </a:rPr>
              <a:t>Grants</a:t>
            </a:r>
            <a:r>
              <a:rPr dirty="0" sz="2000" spc="-30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F4D7A"/>
                </a:solidFill>
                <a:latin typeface="Calibri"/>
                <a:cs typeface="Calibri"/>
              </a:rPr>
              <a:t>Technical</a:t>
            </a:r>
            <a:r>
              <a:rPr dirty="0" sz="2000" spc="-60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F4D7A"/>
                </a:solidFill>
                <a:latin typeface="Calibri"/>
                <a:cs typeface="Calibri"/>
              </a:rPr>
              <a:t>Assistance</a:t>
            </a:r>
            <a:r>
              <a:rPr dirty="0" sz="2000" spc="-50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F4D7A"/>
                </a:solidFill>
                <a:latin typeface="Calibri"/>
                <a:cs typeface="Calibri"/>
              </a:rPr>
              <a:t>(TA)</a:t>
            </a:r>
            <a:r>
              <a:rPr dirty="0" sz="2000" spc="-35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0F4D7A"/>
                </a:solidFill>
                <a:latin typeface="Calibri"/>
                <a:cs typeface="Calibri"/>
              </a:rPr>
              <a:t>Webpage </a:t>
            </a:r>
            <a:r>
              <a:rPr dirty="0" u="sng" sz="2000" spc="-10" b="1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https://www.hrsa.gov/grants/apply-for-a-grant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5"/>
              </a:spcBef>
              <a:buClr>
                <a:srgbClr val="0F4D7A"/>
              </a:buClr>
              <a:buFont typeface="Arial"/>
              <a:buChar char="•"/>
            </a:pPr>
            <a:endParaRPr sz="2000">
              <a:latin typeface="Calibri"/>
              <a:cs typeface="Calibri"/>
            </a:endParaRPr>
          </a:p>
          <a:p>
            <a:pPr marL="354965" marR="2032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z="2000" spc="-10" b="1">
                <a:solidFill>
                  <a:srgbClr val="0F4D7A"/>
                </a:solidFill>
                <a:latin typeface="Calibri"/>
                <a:cs typeface="Calibri"/>
              </a:rPr>
              <a:t>One-stop-</a:t>
            </a:r>
            <a:r>
              <a:rPr dirty="0" sz="2000" b="1">
                <a:solidFill>
                  <a:srgbClr val="0F4D7A"/>
                </a:solidFill>
                <a:latin typeface="Calibri"/>
                <a:cs typeface="Calibri"/>
              </a:rPr>
              <a:t>shop</a:t>
            </a:r>
            <a:r>
              <a:rPr dirty="0" sz="2000" spc="-35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F4D7A"/>
                </a:solidFill>
                <a:latin typeface="Calibri"/>
                <a:cs typeface="Calibri"/>
              </a:rPr>
              <a:t>for</a:t>
            </a:r>
            <a:r>
              <a:rPr dirty="0" sz="2000" spc="-20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F4D7A"/>
                </a:solidFill>
                <a:latin typeface="Calibri"/>
                <a:cs typeface="Calibri"/>
              </a:rPr>
              <a:t>potential</a:t>
            </a:r>
            <a:r>
              <a:rPr dirty="0" sz="2000" spc="-40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F4D7A"/>
                </a:solidFill>
                <a:latin typeface="Calibri"/>
                <a:cs typeface="Calibri"/>
              </a:rPr>
              <a:t>applicants</a:t>
            </a:r>
            <a:r>
              <a:rPr dirty="0" sz="2000" spc="-35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F4D7A"/>
                </a:solidFill>
                <a:latin typeface="Calibri"/>
                <a:cs typeface="Calibri"/>
              </a:rPr>
              <a:t>on</a:t>
            </a:r>
            <a:r>
              <a:rPr dirty="0" sz="2000" spc="-25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F4D7A"/>
                </a:solidFill>
                <a:latin typeface="Calibri"/>
                <a:cs typeface="Calibri"/>
              </a:rPr>
              <a:t>how</a:t>
            </a:r>
            <a:r>
              <a:rPr dirty="0" sz="2000" spc="-20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000" spc="-25" b="1">
                <a:solidFill>
                  <a:srgbClr val="0F4D7A"/>
                </a:solidFill>
                <a:latin typeface="Calibri"/>
                <a:cs typeface="Calibri"/>
              </a:rPr>
              <a:t>to </a:t>
            </a:r>
            <a:r>
              <a:rPr dirty="0" sz="2000" b="1">
                <a:solidFill>
                  <a:srgbClr val="0F4D7A"/>
                </a:solidFill>
                <a:latin typeface="Calibri"/>
                <a:cs typeface="Calibri"/>
              </a:rPr>
              <a:t>apply</a:t>
            </a:r>
            <a:r>
              <a:rPr dirty="0" sz="2000" spc="-40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F4D7A"/>
                </a:solidFill>
                <a:latin typeface="Calibri"/>
                <a:cs typeface="Calibri"/>
              </a:rPr>
              <a:t>for</a:t>
            </a:r>
            <a:r>
              <a:rPr dirty="0" sz="2000" spc="-40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F4D7A"/>
                </a:solidFill>
                <a:latin typeface="Calibri"/>
                <a:cs typeface="Calibri"/>
              </a:rPr>
              <a:t>HRSA</a:t>
            </a:r>
            <a:r>
              <a:rPr dirty="0" sz="2000" spc="-25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F4D7A"/>
                </a:solidFill>
                <a:latin typeface="Calibri"/>
                <a:cs typeface="Calibri"/>
              </a:rPr>
              <a:t>Federal</a:t>
            </a:r>
            <a:r>
              <a:rPr dirty="0" sz="2000" spc="-35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0F4D7A"/>
                </a:solidFill>
                <a:latin typeface="Calibri"/>
                <a:cs typeface="Calibri"/>
              </a:rPr>
              <a:t>assistance.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  <a:buClr>
                <a:srgbClr val="0F4D7A"/>
              </a:buClr>
              <a:buFont typeface="Arial"/>
              <a:buChar char="•"/>
            </a:pPr>
            <a:endParaRPr sz="2000">
              <a:latin typeface="Calibri"/>
              <a:cs typeface="Calibri"/>
            </a:endParaRPr>
          </a:p>
          <a:p>
            <a:pPr marL="354965" marR="508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z="2000" b="1">
                <a:solidFill>
                  <a:srgbClr val="0F4D7A"/>
                </a:solidFill>
                <a:latin typeface="Calibri"/>
                <a:cs typeface="Calibri"/>
              </a:rPr>
              <a:t>Applicants</a:t>
            </a:r>
            <a:r>
              <a:rPr dirty="0" sz="2000" spc="-50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F4D7A"/>
                </a:solidFill>
                <a:latin typeface="Calibri"/>
                <a:cs typeface="Calibri"/>
              </a:rPr>
              <a:t>will</a:t>
            </a:r>
            <a:r>
              <a:rPr dirty="0" sz="2000" spc="-40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F4D7A"/>
                </a:solidFill>
                <a:latin typeface="Calibri"/>
                <a:cs typeface="Calibri"/>
              </a:rPr>
              <a:t>find</a:t>
            </a:r>
            <a:r>
              <a:rPr dirty="0" sz="2000" spc="-40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F4D7A"/>
                </a:solidFill>
                <a:latin typeface="Calibri"/>
                <a:cs typeface="Calibri"/>
              </a:rPr>
              <a:t>valuable</a:t>
            </a:r>
            <a:r>
              <a:rPr dirty="0" sz="2000" spc="-25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F4D7A"/>
                </a:solidFill>
                <a:latin typeface="Calibri"/>
                <a:cs typeface="Calibri"/>
              </a:rPr>
              <a:t>information</a:t>
            </a:r>
            <a:r>
              <a:rPr dirty="0" sz="2000" spc="-45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F4D7A"/>
                </a:solidFill>
                <a:latin typeface="Calibri"/>
                <a:cs typeface="Calibri"/>
              </a:rPr>
              <a:t>on</a:t>
            </a:r>
            <a:r>
              <a:rPr dirty="0" sz="2000" spc="-25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F4D7A"/>
                </a:solidFill>
                <a:latin typeface="Calibri"/>
                <a:cs typeface="Calibri"/>
              </a:rPr>
              <a:t>how</a:t>
            </a:r>
            <a:r>
              <a:rPr dirty="0" sz="2000" spc="-40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000" spc="-25" b="1">
                <a:solidFill>
                  <a:srgbClr val="0F4D7A"/>
                </a:solidFill>
                <a:latin typeface="Calibri"/>
                <a:cs typeface="Calibri"/>
              </a:rPr>
              <a:t>to </a:t>
            </a:r>
            <a:r>
              <a:rPr dirty="0" sz="2000" b="1">
                <a:solidFill>
                  <a:srgbClr val="0F4D7A"/>
                </a:solidFill>
                <a:latin typeface="Calibri"/>
                <a:cs typeface="Calibri"/>
              </a:rPr>
              <a:t>apply</a:t>
            </a:r>
            <a:r>
              <a:rPr dirty="0" sz="2000" spc="-35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F4D7A"/>
                </a:solidFill>
                <a:latin typeface="Calibri"/>
                <a:cs typeface="Calibri"/>
              </a:rPr>
              <a:t>for</a:t>
            </a:r>
            <a:r>
              <a:rPr dirty="0" sz="2000" spc="-35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F4D7A"/>
                </a:solidFill>
                <a:latin typeface="Calibri"/>
                <a:cs typeface="Calibri"/>
              </a:rPr>
              <a:t>HRSA</a:t>
            </a:r>
            <a:r>
              <a:rPr dirty="0" sz="2000" spc="-25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F4D7A"/>
                </a:solidFill>
                <a:latin typeface="Calibri"/>
                <a:cs typeface="Calibri"/>
              </a:rPr>
              <a:t>grants.</a:t>
            </a:r>
            <a:r>
              <a:rPr dirty="0" sz="2000" spc="400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F4D7A"/>
                </a:solidFill>
                <a:latin typeface="Calibri"/>
                <a:cs typeface="Calibri"/>
              </a:rPr>
              <a:t>The</a:t>
            </a:r>
            <a:r>
              <a:rPr dirty="0" sz="2000" spc="-45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F4D7A"/>
                </a:solidFill>
                <a:latin typeface="Calibri"/>
                <a:cs typeface="Calibri"/>
              </a:rPr>
              <a:t>page</a:t>
            </a:r>
            <a:r>
              <a:rPr dirty="0" sz="2000" spc="-25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F4D7A"/>
                </a:solidFill>
                <a:latin typeface="Calibri"/>
                <a:cs typeface="Calibri"/>
              </a:rPr>
              <a:t>includes</a:t>
            </a:r>
            <a:r>
              <a:rPr dirty="0" sz="2000" spc="-50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0F4D7A"/>
                </a:solidFill>
                <a:latin typeface="Calibri"/>
                <a:cs typeface="Calibri"/>
              </a:rPr>
              <a:t>technical </a:t>
            </a:r>
            <a:r>
              <a:rPr dirty="0" sz="2000" b="1">
                <a:solidFill>
                  <a:srgbClr val="0F4D7A"/>
                </a:solidFill>
                <a:latin typeface="Calibri"/>
                <a:cs typeface="Calibri"/>
              </a:rPr>
              <a:t>assistance</a:t>
            </a:r>
            <a:r>
              <a:rPr dirty="0" sz="2000" spc="-45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F4D7A"/>
                </a:solidFill>
                <a:latin typeface="Calibri"/>
                <a:cs typeface="Calibri"/>
              </a:rPr>
              <a:t>guidance</a:t>
            </a:r>
            <a:r>
              <a:rPr dirty="0" sz="2000" spc="-45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F4D7A"/>
                </a:solidFill>
                <a:latin typeface="Calibri"/>
                <a:cs typeface="Calibri"/>
              </a:rPr>
              <a:t>and</a:t>
            </a:r>
            <a:r>
              <a:rPr dirty="0" sz="2000" spc="-25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F4D7A"/>
                </a:solidFill>
                <a:latin typeface="Calibri"/>
                <a:cs typeface="Calibri"/>
              </a:rPr>
              <a:t>a</a:t>
            </a:r>
            <a:r>
              <a:rPr dirty="0" sz="2000" spc="-30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F4D7A"/>
                </a:solidFill>
                <a:latin typeface="Calibri"/>
                <a:cs typeface="Calibri"/>
              </a:rPr>
              <a:t>wealth</a:t>
            </a:r>
            <a:r>
              <a:rPr dirty="0" sz="2000" spc="-25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F4D7A"/>
                </a:solidFill>
                <a:latin typeface="Calibri"/>
                <a:cs typeface="Calibri"/>
              </a:rPr>
              <a:t>of</a:t>
            </a:r>
            <a:r>
              <a:rPr dirty="0" sz="2000" spc="-30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F4D7A"/>
                </a:solidFill>
                <a:latin typeface="Calibri"/>
                <a:cs typeface="Calibri"/>
              </a:rPr>
              <a:t>other</a:t>
            </a:r>
            <a:r>
              <a:rPr dirty="0" sz="2000" spc="-35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0F4D7A"/>
                </a:solidFill>
                <a:latin typeface="Calibri"/>
                <a:cs typeface="Calibri"/>
              </a:rPr>
              <a:t>relevant </a:t>
            </a:r>
            <a:r>
              <a:rPr dirty="0" sz="2000" b="1">
                <a:solidFill>
                  <a:srgbClr val="0F4D7A"/>
                </a:solidFill>
                <a:latin typeface="Calibri"/>
                <a:cs typeface="Calibri"/>
              </a:rPr>
              <a:t>and</a:t>
            </a:r>
            <a:r>
              <a:rPr dirty="0" sz="2000" spc="-35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F4D7A"/>
                </a:solidFill>
                <a:latin typeface="Calibri"/>
                <a:cs typeface="Calibri"/>
              </a:rPr>
              <a:t>useful</a:t>
            </a:r>
            <a:r>
              <a:rPr dirty="0" sz="2000" spc="-45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F4D7A"/>
                </a:solidFill>
                <a:latin typeface="Calibri"/>
                <a:cs typeface="Calibri"/>
              </a:rPr>
              <a:t>information</a:t>
            </a:r>
            <a:r>
              <a:rPr dirty="0" sz="2000" spc="-50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F4D7A"/>
                </a:solidFill>
                <a:latin typeface="Calibri"/>
                <a:cs typeface="Calibri"/>
              </a:rPr>
              <a:t>and</a:t>
            </a:r>
            <a:r>
              <a:rPr dirty="0" sz="2000" spc="-30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F4D7A"/>
                </a:solidFill>
                <a:latin typeface="Calibri"/>
                <a:cs typeface="Calibri"/>
              </a:rPr>
              <a:t>links</a:t>
            </a:r>
            <a:r>
              <a:rPr dirty="0" sz="2000" spc="-45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F4D7A"/>
                </a:solidFill>
                <a:latin typeface="Calibri"/>
                <a:cs typeface="Calibri"/>
              </a:rPr>
              <a:t>tailored</a:t>
            </a:r>
            <a:r>
              <a:rPr dirty="0" sz="2000" spc="-40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F4D7A"/>
                </a:solidFill>
                <a:latin typeface="Calibri"/>
                <a:cs typeface="Calibri"/>
              </a:rPr>
              <a:t>to</a:t>
            </a:r>
            <a:r>
              <a:rPr dirty="0" sz="2000" spc="-35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0F4D7A"/>
                </a:solidFill>
                <a:latin typeface="Calibri"/>
                <a:cs typeface="Calibri"/>
              </a:rPr>
              <a:t>HRSA- </a:t>
            </a:r>
            <a:r>
              <a:rPr dirty="0" sz="2000" b="1">
                <a:solidFill>
                  <a:srgbClr val="0F4D7A"/>
                </a:solidFill>
                <a:latin typeface="Calibri"/>
                <a:cs typeface="Calibri"/>
              </a:rPr>
              <a:t>specific</a:t>
            </a:r>
            <a:r>
              <a:rPr dirty="0" sz="2000" spc="-55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F4D7A"/>
                </a:solidFill>
                <a:latin typeface="Calibri"/>
                <a:cs typeface="Calibri"/>
              </a:rPr>
              <a:t>process</a:t>
            </a:r>
            <a:r>
              <a:rPr dirty="0" sz="2000" spc="-35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F4D7A"/>
                </a:solidFill>
                <a:latin typeface="Calibri"/>
                <a:cs typeface="Calibri"/>
              </a:rPr>
              <a:t>and</a:t>
            </a:r>
            <a:r>
              <a:rPr dirty="0" sz="2000" spc="-40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0F4D7A"/>
                </a:solidFill>
                <a:latin typeface="Calibri"/>
                <a:cs typeface="Calibri"/>
              </a:rPr>
              <a:t>requirements.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6759702" y="1238250"/>
            <a:ext cx="5024755" cy="4381500"/>
            <a:chOff x="6759702" y="1238250"/>
            <a:chExt cx="5024755" cy="4381500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78752" y="1299006"/>
              <a:ext cx="4986515" cy="4111036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6769227" y="1247775"/>
              <a:ext cx="5005705" cy="4362450"/>
            </a:xfrm>
            <a:custGeom>
              <a:avLst/>
              <a:gdLst/>
              <a:ahLst/>
              <a:cxnLst/>
              <a:rect l="l" t="t" r="r" b="b"/>
              <a:pathLst>
                <a:path w="5005705" h="4362450">
                  <a:moveTo>
                    <a:pt x="0" y="0"/>
                  </a:moveTo>
                  <a:lnTo>
                    <a:pt x="5005578" y="0"/>
                  </a:lnTo>
                  <a:lnTo>
                    <a:pt x="5005578" y="4362450"/>
                  </a:lnTo>
                  <a:lnTo>
                    <a:pt x="0" y="436245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F4D7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61" y="1067561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 h="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38100">
            <a:solidFill>
              <a:srgbClr val="8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4761078" y="5840548"/>
            <a:ext cx="305117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056493"/>
                </a:solidFill>
                <a:latin typeface="Calibri"/>
                <a:cs typeface="Calibri"/>
                <a:hlinkClick r:id="rId2"/>
              </a:rPr>
              <a:t>http://data.hrsa.gov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8738" rIns="0" bIns="0" rtlCol="0" vert="horz">
            <a:spAutoFit/>
          </a:bodyPr>
          <a:lstStyle/>
          <a:p>
            <a:pPr marL="1237615">
              <a:lnSpc>
                <a:spcPct val="100000"/>
              </a:lnSpc>
              <a:spcBef>
                <a:spcPts val="100"/>
              </a:spcBef>
            </a:pPr>
            <a:r>
              <a:rPr dirty="0" sz="4100"/>
              <a:t>HRSA</a:t>
            </a:r>
            <a:r>
              <a:rPr dirty="0" sz="4100" spc="-185"/>
              <a:t> </a:t>
            </a:r>
            <a:r>
              <a:rPr dirty="0" sz="4100"/>
              <a:t>Grant</a:t>
            </a:r>
            <a:r>
              <a:rPr dirty="0" sz="4100" spc="-190"/>
              <a:t> </a:t>
            </a:r>
            <a:r>
              <a:rPr dirty="0" sz="4100" spc="-30"/>
              <a:t>Technical</a:t>
            </a:r>
            <a:r>
              <a:rPr dirty="0" sz="4100" spc="-190"/>
              <a:t> </a:t>
            </a:r>
            <a:r>
              <a:rPr dirty="0" sz="4100"/>
              <a:t>Assistance</a:t>
            </a:r>
            <a:r>
              <a:rPr dirty="0" sz="4100" spc="-165"/>
              <a:t> </a:t>
            </a:r>
            <a:r>
              <a:rPr dirty="0" sz="4100" spc="-10"/>
              <a:t>Resources</a:t>
            </a:r>
            <a:endParaRPr sz="4100"/>
          </a:p>
        </p:txBody>
      </p:sp>
      <p:grpSp>
        <p:nvGrpSpPr>
          <p:cNvPr id="5" name="object 5" descr=""/>
          <p:cNvGrpSpPr/>
          <p:nvPr/>
        </p:nvGrpSpPr>
        <p:grpSpPr>
          <a:xfrm>
            <a:off x="2733420" y="1149985"/>
            <a:ext cx="6725284" cy="4641850"/>
            <a:chOff x="2733420" y="1149985"/>
            <a:chExt cx="6725284" cy="4641850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49295" y="1165860"/>
              <a:ext cx="6693407" cy="4610087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2741358" y="1157922"/>
              <a:ext cx="6709409" cy="4625975"/>
            </a:xfrm>
            <a:custGeom>
              <a:avLst/>
              <a:gdLst/>
              <a:ahLst/>
              <a:cxnLst/>
              <a:rect l="l" t="t" r="r" b="b"/>
              <a:pathLst>
                <a:path w="6709409" h="4625975">
                  <a:moveTo>
                    <a:pt x="0" y="0"/>
                  </a:moveTo>
                  <a:lnTo>
                    <a:pt x="6709283" y="0"/>
                  </a:lnTo>
                  <a:lnTo>
                    <a:pt x="6709283" y="4625975"/>
                  </a:lnTo>
                  <a:lnTo>
                    <a:pt x="0" y="4625975"/>
                  </a:lnTo>
                  <a:lnTo>
                    <a:pt x="0" y="0"/>
                  </a:lnTo>
                  <a:close/>
                </a:path>
              </a:pathLst>
            </a:custGeom>
            <a:ln w="15875">
              <a:solidFill>
                <a:srgbClr val="0066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9745" y="75823"/>
            <a:ext cx="93535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15"/>
              <a:t>HRSA</a:t>
            </a:r>
            <a:endParaRPr sz="3200"/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-11937" y="514876"/>
            <a:ext cx="12217400" cy="29146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14020" algn="l"/>
                <a:tab pos="12204065" algn="l"/>
              </a:tabLst>
            </a:pPr>
            <a:r>
              <a:rPr dirty="0" u="heavy" sz="3200" b="1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libri"/>
                <a:cs typeface="Calibri"/>
              </a:rPr>
              <a:t>	Contact</a:t>
            </a:r>
            <a:r>
              <a:rPr dirty="0" u="heavy" sz="3200" spc="-135" b="1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200" spc="-10" b="1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libri"/>
                <a:cs typeface="Calibri"/>
              </a:rPr>
              <a:t>Information</a:t>
            </a:r>
            <a:r>
              <a:rPr dirty="0" u="heavy" sz="3200" b="1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libri"/>
                <a:cs typeface="Calibri"/>
              </a:rPr>
              <a:t>	</a:t>
            </a:r>
            <a:endParaRPr sz="3200">
              <a:latin typeface="Calibri"/>
              <a:cs typeface="Calibri"/>
            </a:endParaRPr>
          </a:p>
          <a:p>
            <a:pPr marL="1398270" marR="6188710">
              <a:lnSpc>
                <a:spcPct val="117500"/>
              </a:lnSpc>
              <a:spcBef>
                <a:spcPts val="2500"/>
              </a:spcBef>
            </a:pPr>
            <a:r>
              <a:rPr dirty="0" sz="2400" b="1">
                <a:solidFill>
                  <a:srgbClr val="800000"/>
                </a:solidFill>
                <a:latin typeface="Calibri"/>
                <a:cs typeface="Calibri"/>
              </a:rPr>
              <a:t>Name:</a:t>
            </a:r>
            <a:r>
              <a:rPr dirty="0" sz="2400" spc="-80" b="1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800000"/>
                </a:solidFill>
                <a:latin typeface="Calibri"/>
                <a:cs typeface="Calibri"/>
              </a:rPr>
              <a:t>Gabriele</a:t>
            </a:r>
            <a:r>
              <a:rPr dirty="0" sz="2400" spc="-65" b="1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800000"/>
                </a:solidFill>
                <a:latin typeface="Calibri"/>
                <a:cs typeface="Calibri"/>
              </a:rPr>
              <a:t>(Brie)</a:t>
            </a:r>
            <a:r>
              <a:rPr dirty="0" sz="2400" spc="-55" b="1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800000"/>
                </a:solidFill>
                <a:latin typeface="Calibri"/>
                <a:cs typeface="Calibri"/>
              </a:rPr>
              <a:t>Colangelo </a:t>
            </a:r>
            <a:r>
              <a:rPr dirty="0" sz="2400" b="1">
                <a:solidFill>
                  <a:srgbClr val="800000"/>
                </a:solidFill>
                <a:latin typeface="Calibri"/>
                <a:cs typeface="Calibri"/>
              </a:rPr>
              <a:t>Title:</a:t>
            </a:r>
            <a:r>
              <a:rPr dirty="0" sz="2400" spc="-70" b="1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800000"/>
                </a:solidFill>
                <a:latin typeface="Calibri"/>
                <a:cs typeface="Calibri"/>
              </a:rPr>
              <a:t>Deputy</a:t>
            </a:r>
            <a:r>
              <a:rPr dirty="0" sz="2400" spc="-60" b="1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800000"/>
                </a:solidFill>
                <a:latin typeface="Calibri"/>
                <a:cs typeface="Calibri"/>
              </a:rPr>
              <a:t>Regional</a:t>
            </a:r>
            <a:r>
              <a:rPr dirty="0" sz="2400" spc="-95" b="1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800000"/>
                </a:solidFill>
                <a:latin typeface="Calibri"/>
                <a:cs typeface="Calibri"/>
              </a:rPr>
              <a:t>Administrator</a:t>
            </a:r>
            <a:endParaRPr sz="2400">
              <a:latin typeface="Calibri"/>
              <a:cs typeface="Calibri"/>
            </a:endParaRPr>
          </a:p>
          <a:p>
            <a:pPr marL="1398270" marR="2526030">
              <a:lnSpc>
                <a:spcPct val="100000"/>
              </a:lnSpc>
              <a:spcBef>
                <a:spcPts val="505"/>
              </a:spcBef>
            </a:pPr>
            <a:r>
              <a:rPr dirty="0" sz="2400" b="1">
                <a:solidFill>
                  <a:srgbClr val="800000"/>
                </a:solidFill>
                <a:latin typeface="Calibri"/>
                <a:cs typeface="Calibri"/>
              </a:rPr>
              <a:t>HRSA</a:t>
            </a:r>
            <a:r>
              <a:rPr dirty="0" sz="2400" spc="-55" b="1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800000"/>
                </a:solidFill>
                <a:latin typeface="Calibri"/>
                <a:cs typeface="Calibri"/>
              </a:rPr>
              <a:t>Office</a:t>
            </a:r>
            <a:r>
              <a:rPr dirty="0" sz="2400" spc="-35" b="1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800000"/>
                </a:solidFill>
                <a:latin typeface="Calibri"/>
                <a:cs typeface="Calibri"/>
              </a:rPr>
              <a:t>of</a:t>
            </a:r>
            <a:r>
              <a:rPr dirty="0" sz="2400" spc="-45" b="1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dirty="0" sz="2400" spc="-20" b="1">
                <a:solidFill>
                  <a:srgbClr val="800000"/>
                </a:solidFill>
                <a:latin typeface="Calibri"/>
                <a:cs typeface="Calibri"/>
              </a:rPr>
              <a:t>Intergovernmental</a:t>
            </a:r>
            <a:r>
              <a:rPr dirty="0" sz="2400" spc="-40" b="1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800000"/>
                </a:solidFill>
                <a:latin typeface="Calibri"/>
                <a:cs typeface="Calibri"/>
              </a:rPr>
              <a:t>and</a:t>
            </a:r>
            <a:r>
              <a:rPr dirty="0" sz="2400" spc="-30" b="1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800000"/>
                </a:solidFill>
                <a:latin typeface="Calibri"/>
                <a:cs typeface="Calibri"/>
              </a:rPr>
              <a:t>External</a:t>
            </a:r>
            <a:r>
              <a:rPr dirty="0" sz="2400" spc="-55" b="1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800000"/>
                </a:solidFill>
                <a:latin typeface="Calibri"/>
                <a:cs typeface="Calibri"/>
              </a:rPr>
              <a:t>Affairs</a:t>
            </a:r>
            <a:r>
              <a:rPr dirty="0" sz="2400" spc="-35" b="1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800000"/>
                </a:solidFill>
                <a:latin typeface="Calibri"/>
                <a:cs typeface="Calibri"/>
              </a:rPr>
              <a:t>in</a:t>
            </a:r>
            <a:r>
              <a:rPr dirty="0" sz="2400" spc="-30" b="1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800000"/>
                </a:solidFill>
                <a:latin typeface="Calibri"/>
                <a:cs typeface="Calibri"/>
              </a:rPr>
              <a:t>Region</a:t>
            </a:r>
            <a:r>
              <a:rPr dirty="0" sz="2400" spc="-65" b="1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dirty="0" sz="2400" spc="-50" b="1">
                <a:solidFill>
                  <a:srgbClr val="800000"/>
                </a:solidFill>
                <a:latin typeface="Calibri"/>
                <a:cs typeface="Calibri"/>
              </a:rPr>
              <a:t>9 </a:t>
            </a:r>
            <a:r>
              <a:rPr dirty="0" sz="2400" b="1">
                <a:solidFill>
                  <a:srgbClr val="800000"/>
                </a:solidFill>
                <a:latin typeface="Calibri"/>
                <a:cs typeface="Calibri"/>
              </a:rPr>
              <a:t>(San</a:t>
            </a:r>
            <a:r>
              <a:rPr dirty="0" sz="2400" spc="-55" b="1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800000"/>
                </a:solidFill>
                <a:latin typeface="Calibri"/>
                <a:cs typeface="Calibri"/>
              </a:rPr>
              <a:t>Francisco)</a:t>
            </a:r>
            <a:endParaRPr sz="2400">
              <a:latin typeface="Calibri"/>
              <a:cs typeface="Calibri"/>
            </a:endParaRPr>
          </a:p>
          <a:p>
            <a:pPr marL="1398270">
              <a:lnSpc>
                <a:spcPct val="100000"/>
              </a:lnSpc>
              <a:spcBef>
                <a:spcPts val="490"/>
              </a:spcBef>
            </a:pPr>
            <a:r>
              <a:rPr dirty="0" sz="2400" b="1">
                <a:solidFill>
                  <a:srgbClr val="800000"/>
                </a:solidFill>
                <a:latin typeface="Calibri"/>
                <a:cs typeface="Calibri"/>
              </a:rPr>
              <a:t>Email:</a:t>
            </a:r>
            <a:r>
              <a:rPr dirty="0" sz="2400" spc="-50" b="1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dirty="0" u="sng" sz="2400" spc="-10" b="1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Gcolangelo@hrsa.gov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5138927"/>
            <a:ext cx="12192000" cy="1719580"/>
            <a:chOff x="0" y="5138927"/>
            <a:chExt cx="12192000" cy="1719580"/>
          </a:xfrm>
        </p:grpSpPr>
        <p:pic>
          <p:nvPicPr>
            <p:cNvPr id="3" name="object 3" descr="">
              <a:hlinkClick r:id="rId2"/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97808" y="5145023"/>
              <a:ext cx="781811" cy="780287"/>
            </a:xfrm>
            <a:prstGeom prst="rect">
              <a:avLst/>
            </a:prstGeom>
          </p:spPr>
        </p:pic>
        <p:pic>
          <p:nvPicPr>
            <p:cNvPr id="4" name="object 4" descr="">
              <a:hlinkClick r:id="rId4"/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89091" y="5146547"/>
              <a:ext cx="786383" cy="784847"/>
            </a:xfrm>
            <a:prstGeom prst="rect">
              <a:avLst/>
            </a:prstGeom>
          </p:spPr>
        </p:pic>
        <p:pic>
          <p:nvPicPr>
            <p:cNvPr id="5" name="object 5" descr="">
              <a:hlinkClick r:id="rId6"/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58356" y="5152644"/>
              <a:ext cx="786371" cy="784859"/>
            </a:xfrm>
            <a:prstGeom prst="rect">
              <a:avLst/>
            </a:prstGeom>
          </p:spPr>
        </p:pic>
        <p:pic>
          <p:nvPicPr>
            <p:cNvPr id="6" name="object 6" descr="">
              <a:hlinkClick r:id="rId8"/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612379" y="5138927"/>
              <a:ext cx="784859" cy="784859"/>
            </a:xfrm>
            <a:prstGeom prst="rect">
              <a:avLst/>
            </a:prstGeom>
          </p:spPr>
        </p:pic>
        <p:pic>
          <p:nvPicPr>
            <p:cNvPr id="7" name="object 7" descr="">
              <a:hlinkClick r:id="rId10"/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739652" y="5154167"/>
              <a:ext cx="761987" cy="777239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16998" rIns="0" bIns="0" rtlCol="0" vert="horz">
            <a:spAutoFit/>
          </a:bodyPr>
          <a:lstStyle/>
          <a:p>
            <a:pPr marL="3658235">
              <a:lnSpc>
                <a:spcPct val="100000"/>
              </a:lnSpc>
              <a:spcBef>
                <a:spcPts val="95"/>
              </a:spcBef>
            </a:pPr>
            <a:r>
              <a:rPr dirty="0"/>
              <a:t>Connect</a:t>
            </a:r>
            <a:r>
              <a:rPr dirty="0" spc="-95"/>
              <a:t> </a:t>
            </a:r>
            <a:r>
              <a:rPr dirty="0"/>
              <a:t>with</a:t>
            </a:r>
            <a:r>
              <a:rPr dirty="0" spc="-85"/>
              <a:t> </a:t>
            </a:r>
            <a:r>
              <a:rPr dirty="0" spc="-20"/>
              <a:t>HRSA</a:t>
            </a:r>
          </a:p>
        </p:txBody>
      </p:sp>
      <p:pic>
        <p:nvPicPr>
          <p:cNvPr id="9" name="object 9">
            <a:hlinkClick r:id="rId12"/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060192" y="3511296"/>
            <a:ext cx="737615" cy="490727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2795174" y="1464264"/>
            <a:ext cx="6602730" cy="2529840"/>
          </a:xfrm>
          <a:prstGeom prst="rect">
            <a:avLst/>
          </a:prstGeom>
        </p:spPr>
        <p:txBody>
          <a:bodyPr wrap="square" lIns="0" tIns="6794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535"/>
              </a:spcBef>
            </a:pPr>
            <a:r>
              <a:rPr dirty="0" sz="3900">
                <a:latin typeface="Calibri"/>
                <a:cs typeface="Calibri"/>
              </a:rPr>
              <a:t>Learn</a:t>
            </a:r>
            <a:r>
              <a:rPr dirty="0" sz="3900" spc="-95">
                <a:latin typeface="Calibri"/>
                <a:cs typeface="Calibri"/>
              </a:rPr>
              <a:t> </a:t>
            </a:r>
            <a:r>
              <a:rPr dirty="0" sz="3900">
                <a:latin typeface="Calibri"/>
                <a:cs typeface="Calibri"/>
              </a:rPr>
              <a:t>more</a:t>
            </a:r>
            <a:r>
              <a:rPr dirty="0" sz="3900" spc="-65">
                <a:latin typeface="Calibri"/>
                <a:cs typeface="Calibri"/>
              </a:rPr>
              <a:t> </a:t>
            </a:r>
            <a:r>
              <a:rPr dirty="0" sz="3900">
                <a:latin typeface="Calibri"/>
                <a:cs typeface="Calibri"/>
              </a:rPr>
              <a:t>about</a:t>
            </a:r>
            <a:r>
              <a:rPr dirty="0" sz="3900" spc="-70">
                <a:latin typeface="Calibri"/>
                <a:cs typeface="Calibri"/>
              </a:rPr>
              <a:t> </a:t>
            </a:r>
            <a:r>
              <a:rPr dirty="0" sz="3900">
                <a:latin typeface="Calibri"/>
                <a:cs typeface="Calibri"/>
              </a:rPr>
              <a:t>our</a:t>
            </a:r>
            <a:r>
              <a:rPr dirty="0" sz="3900" spc="-55">
                <a:latin typeface="Calibri"/>
                <a:cs typeface="Calibri"/>
              </a:rPr>
              <a:t> </a:t>
            </a:r>
            <a:r>
              <a:rPr dirty="0" sz="3900">
                <a:latin typeface="Calibri"/>
                <a:cs typeface="Calibri"/>
              </a:rPr>
              <a:t>agency</a:t>
            </a:r>
            <a:r>
              <a:rPr dirty="0" sz="3900" spc="-85">
                <a:latin typeface="Calibri"/>
                <a:cs typeface="Calibri"/>
              </a:rPr>
              <a:t> </a:t>
            </a:r>
            <a:r>
              <a:rPr dirty="0" sz="3900" spc="-25">
                <a:latin typeface="Calibri"/>
                <a:cs typeface="Calibri"/>
              </a:rPr>
              <a:t>at:</a:t>
            </a:r>
            <a:endParaRPr sz="39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75"/>
              </a:spcBef>
            </a:pPr>
            <a:r>
              <a:rPr dirty="0" u="sng" sz="43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14"/>
              </a:rPr>
              <a:t>www.HRSA.gov</a:t>
            </a:r>
            <a:endParaRPr sz="4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43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u="sng" sz="30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12"/>
              </a:rPr>
              <a:t>Sign</a:t>
            </a:r>
            <a:r>
              <a:rPr dirty="0" u="sng" sz="3000" spc="-6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12"/>
              </a:rPr>
              <a:t> </a:t>
            </a:r>
            <a:r>
              <a:rPr dirty="0" u="sng" sz="30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12"/>
              </a:rPr>
              <a:t>up</a:t>
            </a:r>
            <a:r>
              <a:rPr dirty="0" u="sng" sz="3000" spc="-4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12"/>
              </a:rPr>
              <a:t> </a:t>
            </a:r>
            <a:r>
              <a:rPr dirty="0" u="sng" sz="30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12"/>
              </a:rPr>
              <a:t>for</a:t>
            </a:r>
            <a:r>
              <a:rPr dirty="0" u="sng" sz="3000" spc="-4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12"/>
              </a:rPr>
              <a:t> </a:t>
            </a:r>
            <a:r>
              <a:rPr dirty="0" u="sng" sz="30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12"/>
              </a:rPr>
              <a:t>the</a:t>
            </a:r>
            <a:r>
              <a:rPr dirty="0" u="sng" sz="3000" spc="-6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12"/>
              </a:rPr>
              <a:t> </a:t>
            </a:r>
            <a:r>
              <a:rPr dirty="0" u="sng" sz="30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12"/>
              </a:rPr>
              <a:t>HRSA</a:t>
            </a:r>
            <a:r>
              <a:rPr dirty="0" u="sng" sz="3000" spc="-4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12"/>
              </a:rPr>
              <a:t> </a:t>
            </a:r>
            <a:r>
              <a:rPr dirty="0" u="sng" sz="30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12"/>
              </a:rPr>
              <a:t>eNews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11" name="object 11" descr=""/>
          <p:cNvSpPr txBox="1"/>
          <p:nvPr/>
        </p:nvSpPr>
        <p:spPr>
          <a:xfrm>
            <a:off x="5310852" y="4445174"/>
            <a:ext cx="156972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latin typeface="Calibri"/>
                <a:cs typeface="Calibri"/>
              </a:rPr>
              <a:t>FOLLOW</a:t>
            </a:r>
            <a:r>
              <a:rPr dirty="0" sz="2400" spc="-11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US: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761" y="1048511"/>
            <a:ext cx="12192000" cy="38100"/>
            <a:chOff x="761" y="1048511"/>
            <a:chExt cx="12192000" cy="38100"/>
          </a:xfrm>
        </p:grpSpPr>
        <p:sp>
          <p:nvSpPr>
            <p:cNvPr id="3" name="object 3" descr=""/>
            <p:cNvSpPr/>
            <p:nvPr/>
          </p:nvSpPr>
          <p:spPr>
            <a:xfrm>
              <a:off x="761" y="1048511"/>
              <a:ext cx="12192000" cy="38100"/>
            </a:xfrm>
            <a:custGeom>
              <a:avLst/>
              <a:gdLst/>
              <a:ahLst/>
              <a:cxnLst/>
              <a:rect l="l" t="t" r="r" b="b"/>
              <a:pathLst>
                <a:path w="12192000" h="38100">
                  <a:moveTo>
                    <a:pt x="0" y="38100"/>
                  </a:moveTo>
                  <a:lnTo>
                    <a:pt x="12192000" y="3810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761" y="1048511"/>
              <a:ext cx="12192000" cy="38100"/>
            </a:xfrm>
            <a:custGeom>
              <a:avLst/>
              <a:gdLst/>
              <a:ahLst/>
              <a:cxnLst/>
              <a:rect l="l" t="t" r="r" b="b"/>
              <a:pathLst>
                <a:path w="12192000" h="38100">
                  <a:moveTo>
                    <a:pt x="0" y="38100"/>
                  </a:moveTo>
                  <a:lnTo>
                    <a:pt x="12192000" y="3810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682879" y="1145147"/>
            <a:ext cx="7946390" cy="4637405"/>
          </a:xfrm>
          <a:prstGeom prst="rect">
            <a:avLst/>
          </a:prstGeom>
        </p:spPr>
        <p:txBody>
          <a:bodyPr wrap="square" lIns="0" tIns="76200" rIns="0" bIns="0" rtlCol="0" vert="horz">
            <a:spAutoFit/>
          </a:bodyPr>
          <a:lstStyle/>
          <a:p>
            <a:pPr marL="360045" indent="-347345">
              <a:lnSpc>
                <a:spcPct val="100000"/>
              </a:lnSpc>
              <a:spcBef>
                <a:spcPts val="600"/>
              </a:spcBef>
              <a:buClr>
                <a:srgbClr val="0F4D79"/>
              </a:buClr>
              <a:buSzPct val="125000"/>
              <a:buFont typeface="Wingdings"/>
              <a:buChar char=""/>
              <a:tabLst>
                <a:tab pos="360045" algn="l"/>
              </a:tabLst>
            </a:pPr>
            <a:r>
              <a:rPr dirty="0" sz="2400" spc="-20" b="1">
                <a:solidFill>
                  <a:srgbClr val="0F4D79"/>
                </a:solidFill>
                <a:latin typeface="Calibri"/>
                <a:cs typeface="Calibri"/>
              </a:rPr>
              <a:t>Register</a:t>
            </a:r>
            <a:r>
              <a:rPr dirty="0" sz="2400" spc="-110" b="1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F4D79"/>
                </a:solidFill>
                <a:latin typeface="Calibri"/>
                <a:cs typeface="Calibri"/>
              </a:rPr>
              <a:t>with</a:t>
            </a:r>
            <a:r>
              <a:rPr dirty="0" sz="2400" spc="-60" b="1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400" spc="-25" b="1">
                <a:solidFill>
                  <a:srgbClr val="0F4D79"/>
                </a:solidFill>
                <a:latin typeface="Calibri"/>
                <a:cs typeface="Calibri"/>
              </a:rPr>
              <a:t>SAM</a:t>
            </a:r>
            <a:endParaRPr sz="2400">
              <a:latin typeface="Calibri"/>
              <a:cs typeface="Calibri"/>
            </a:endParaRPr>
          </a:p>
          <a:p>
            <a:pPr lvl="1" marL="812165" indent="-342900">
              <a:lnSpc>
                <a:spcPct val="100000"/>
              </a:lnSpc>
              <a:spcBef>
                <a:spcPts val="505"/>
              </a:spcBef>
              <a:buClr>
                <a:srgbClr val="0F4D79"/>
              </a:buClr>
              <a:buFont typeface="Arial"/>
              <a:buChar char="•"/>
              <a:tabLst>
                <a:tab pos="812165" algn="l"/>
              </a:tabLst>
            </a:pPr>
            <a:r>
              <a:rPr dirty="0" sz="2400" spc="-10" b="1">
                <a:solidFill>
                  <a:srgbClr val="800000"/>
                </a:solidFill>
                <a:latin typeface="Calibri"/>
                <a:cs typeface="Calibri"/>
              </a:rPr>
              <a:t>https://</a:t>
            </a:r>
            <a:r>
              <a:rPr dirty="0" u="sng" sz="2400" spc="-10" b="1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www.sam.gov</a:t>
            </a:r>
            <a:endParaRPr sz="2400">
              <a:latin typeface="Calibri"/>
              <a:cs typeface="Calibri"/>
            </a:endParaRPr>
          </a:p>
          <a:p>
            <a:pPr lvl="1" marL="812165" indent="-342900">
              <a:lnSpc>
                <a:spcPct val="100000"/>
              </a:lnSpc>
              <a:spcBef>
                <a:spcPts val="505"/>
              </a:spcBef>
              <a:buClr>
                <a:srgbClr val="0F4D79"/>
              </a:buClr>
              <a:buFont typeface="Arial"/>
              <a:buChar char="•"/>
              <a:tabLst>
                <a:tab pos="812165" algn="l"/>
              </a:tabLst>
            </a:pPr>
            <a:r>
              <a:rPr dirty="0" sz="2400" spc="-10" b="1">
                <a:solidFill>
                  <a:srgbClr val="800000"/>
                </a:solidFill>
                <a:latin typeface="Calibri"/>
                <a:cs typeface="Calibri"/>
              </a:rPr>
              <a:t>1.866.606.8220</a:t>
            </a:r>
            <a:endParaRPr sz="2400">
              <a:latin typeface="Calibri"/>
              <a:cs typeface="Calibri"/>
            </a:endParaRPr>
          </a:p>
          <a:p>
            <a:pPr lvl="1" marL="812165" indent="-342900">
              <a:lnSpc>
                <a:spcPct val="100000"/>
              </a:lnSpc>
              <a:spcBef>
                <a:spcPts val="490"/>
              </a:spcBef>
              <a:buFont typeface="Arial"/>
              <a:buChar char="•"/>
              <a:tabLst>
                <a:tab pos="812165" algn="l"/>
              </a:tabLst>
            </a:pPr>
            <a:r>
              <a:rPr dirty="0" sz="2400" spc="-30">
                <a:solidFill>
                  <a:srgbClr val="0F4D79"/>
                </a:solidFill>
                <a:latin typeface="Calibri"/>
                <a:cs typeface="Calibri"/>
              </a:rPr>
              <a:t>Registration</a:t>
            </a:r>
            <a:r>
              <a:rPr dirty="0" sz="2400" spc="-85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F4D79"/>
                </a:solidFill>
                <a:latin typeface="Calibri"/>
                <a:cs typeface="Calibri"/>
              </a:rPr>
              <a:t>is </a:t>
            </a:r>
            <a:r>
              <a:rPr dirty="0" sz="2400" spc="-20" b="1">
                <a:solidFill>
                  <a:srgbClr val="800000"/>
                </a:solidFill>
                <a:latin typeface="Calibri"/>
                <a:cs typeface="Calibri"/>
              </a:rPr>
              <a:t>FREE</a:t>
            </a:r>
            <a:endParaRPr sz="2400">
              <a:latin typeface="Calibri"/>
              <a:cs typeface="Calibri"/>
            </a:endParaRPr>
          </a:p>
          <a:p>
            <a:pPr marL="360045" indent="-347345">
              <a:lnSpc>
                <a:spcPct val="100000"/>
              </a:lnSpc>
              <a:spcBef>
                <a:spcPts val="505"/>
              </a:spcBef>
              <a:buSzPct val="125000"/>
              <a:buFont typeface="Wingdings"/>
              <a:buChar char=""/>
              <a:tabLst>
                <a:tab pos="360045" algn="l"/>
              </a:tabLst>
            </a:pPr>
            <a:r>
              <a:rPr dirty="0" sz="2400" b="1">
                <a:solidFill>
                  <a:srgbClr val="0F4D79"/>
                </a:solidFill>
                <a:latin typeface="Calibri"/>
                <a:cs typeface="Calibri"/>
              </a:rPr>
              <a:t>What</a:t>
            </a:r>
            <a:r>
              <a:rPr dirty="0" sz="2400" spc="-85" b="1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400" spc="-95" b="1">
                <a:solidFill>
                  <a:srgbClr val="0F4D79"/>
                </a:solidFill>
                <a:latin typeface="Calibri"/>
                <a:cs typeface="Calibri"/>
              </a:rPr>
              <a:t>You</a:t>
            </a:r>
            <a:r>
              <a:rPr dirty="0" sz="2400" spc="-114" b="1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F4D79"/>
                </a:solidFill>
                <a:latin typeface="Calibri"/>
                <a:cs typeface="Calibri"/>
              </a:rPr>
              <a:t>Need</a:t>
            </a:r>
            <a:r>
              <a:rPr dirty="0" sz="2400" spc="-105" b="1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F4D79"/>
                </a:solidFill>
                <a:latin typeface="Calibri"/>
                <a:cs typeface="Calibri"/>
              </a:rPr>
              <a:t>to</a:t>
            </a:r>
            <a:r>
              <a:rPr dirty="0" sz="2400" spc="-60" b="1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0F4D79"/>
                </a:solidFill>
                <a:latin typeface="Calibri"/>
                <a:cs typeface="Calibri"/>
              </a:rPr>
              <a:t>Register</a:t>
            </a:r>
            <a:endParaRPr sz="2400">
              <a:latin typeface="Calibri"/>
              <a:cs typeface="Calibri"/>
            </a:endParaRPr>
          </a:p>
          <a:p>
            <a:pPr lvl="1" marL="812165" indent="-34290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812165" algn="l"/>
              </a:tabLst>
            </a:pPr>
            <a:r>
              <a:rPr dirty="0" sz="2400">
                <a:solidFill>
                  <a:srgbClr val="0F4D79"/>
                </a:solidFill>
                <a:latin typeface="Calibri"/>
                <a:cs typeface="Calibri"/>
              </a:rPr>
              <a:t>UEI</a:t>
            </a:r>
            <a:r>
              <a:rPr dirty="0" sz="2400" spc="-60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0F4D79"/>
                </a:solidFill>
                <a:latin typeface="Calibri"/>
                <a:cs typeface="Calibri"/>
              </a:rPr>
              <a:t>Number</a:t>
            </a:r>
            <a:endParaRPr sz="2400">
              <a:latin typeface="Calibri"/>
              <a:cs typeface="Calibri"/>
            </a:endParaRPr>
          </a:p>
          <a:p>
            <a:pPr lvl="1" marL="812165" indent="-342900">
              <a:lnSpc>
                <a:spcPct val="100000"/>
              </a:lnSpc>
              <a:spcBef>
                <a:spcPts val="490"/>
              </a:spcBef>
              <a:buFont typeface="Arial"/>
              <a:buChar char="•"/>
              <a:tabLst>
                <a:tab pos="812165" algn="l"/>
              </a:tabLst>
            </a:pPr>
            <a:r>
              <a:rPr dirty="0" sz="2400" spc="-75">
                <a:solidFill>
                  <a:srgbClr val="0F4D79"/>
                </a:solidFill>
                <a:latin typeface="Calibri"/>
                <a:cs typeface="Calibri"/>
              </a:rPr>
              <a:t>Taxpayer</a:t>
            </a:r>
            <a:r>
              <a:rPr dirty="0" sz="2400" spc="-60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0F4D79"/>
                </a:solidFill>
                <a:latin typeface="Calibri"/>
                <a:cs typeface="Calibri"/>
              </a:rPr>
              <a:t>Identification</a:t>
            </a:r>
            <a:r>
              <a:rPr dirty="0" sz="2400" spc="-5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0F4D79"/>
                </a:solidFill>
                <a:latin typeface="Calibri"/>
                <a:cs typeface="Calibri"/>
              </a:rPr>
              <a:t>Number</a:t>
            </a:r>
            <a:endParaRPr sz="2400">
              <a:latin typeface="Calibri"/>
              <a:cs typeface="Calibri"/>
            </a:endParaRPr>
          </a:p>
          <a:p>
            <a:pPr lvl="1" marL="812165" marR="5080" indent="-34290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812165" algn="l"/>
              </a:tabLst>
            </a:pPr>
            <a:r>
              <a:rPr dirty="0" sz="2400" spc="-30">
                <a:solidFill>
                  <a:srgbClr val="0F4D79"/>
                </a:solidFill>
                <a:latin typeface="Calibri"/>
                <a:cs typeface="Calibri"/>
              </a:rPr>
              <a:t>Non-</a:t>
            </a:r>
            <a:r>
              <a:rPr dirty="0" sz="2400" spc="-10">
                <a:solidFill>
                  <a:srgbClr val="0F4D79"/>
                </a:solidFill>
                <a:latin typeface="Calibri"/>
                <a:cs typeface="Calibri"/>
              </a:rPr>
              <a:t>Federal</a:t>
            </a:r>
            <a:r>
              <a:rPr dirty="0" sz="2400" spc="-65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F4D79"/>
                </a:solidFill>
                <a:latin typeface="Calibri"/>
                <a:cs typeface="Calibri"/>
              </a:rPr>
              <a:t>entities</a:t>
            </a:r>
            <a:r>
              <a:rPr dirty="0" sz="2400" spc="-105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F4D79"/>
                </a:solidFill>
                <a:latin typeface="Calibri"/>
                <a:cs typeface="Calibri"/>
              </a:rPr>
              <a:t>must</a:t>
            </a:r>
            <a:r>
              <a:rPr dirty="0" sz="2400" spc="-90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F4D79"/>
                </a:solidFill>
                <a:latin typeface="Calibri"/>
                <a:cs typeface="Calibri"/>
              </a:rPr>
              <a:t>mail</a:t>
            </a:r>
            <a:r>
              <a:rPr dirty="0" sz="2400" spc="-90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F4D79"/>
                </a:solidFill>
                <a:latin typeface="Calibri"/>
                <a:cs typeface="Calibri"/>
              </a:rPr>
              <a:t>an</a:t>
            </a:r>
            <a:r>
              <a:rPr dirty="0" sz="2400" spc="-70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F4D79"/>
                </a:solidFill>
                <a:latin typeface="Calibri"/>
                <a:cs typeface="Calibri"/>
              </a:rPr>
              <a:t>original,</a:t>
            </a:r>
            <a:r>
              <a:rPr dirty="0" sz="2400" spc="-90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0F4D79"/>
                </a:solidFill>
                <a:latin typeface="Calibri"/>
                <a:cs typeface="Calibri"/>
              </a:rPr>
              <a:t>signed </a:t>
            </a:r>
            <a:r>
              <a:rPr dirty="0" sz="2400" spc="-20">
                <a:solidFill>
                  <a:srgbClr val="0F4D79"/>
                </a:solidFill>
                <a:latin typeface="Calibri"/>
                <a:cs typeface="Calibri"/>
              </a:rPr>
              <a:t>notarized</a:t>
            </a:r>
            <a:r>
              <a:rPr dirty="0" sz="2400" spc="-100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0F4D79"/>
                </a:solidFill>
                <a:latin typeface="Calibri"/>
                <a:cs typeface="Calibri"/>
              </a:rPr>
              <a:t>letter</a:t>
            </a:r>
            <a:r>
              <a:rPr dirty="0" sz="2400" spc="-90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F4D79"/>
                </a:solidFill>
                <a:latin typeface="Calibri"/>
                <a:cs typeface="Calibri"/>
              </a:rPr>
              <a:t>to</a:t>
            </a:r>
            <a:r>
              <a:rPr dirty="0" sz="2400" spc="-60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F4D79"/>
                </a:solidFill>
                <a:latin typeface="Calibri"/>
                <a:cs typeface="Calibri"/>
              </a:rPr>
              <a:t>the</a:t>
            </a:r>
            <a:r>
              <a:rPr dirty="0" sz="2400" spc="-45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0F4D79"/>
                </a:solidFill>
                <a:latin typeface="Calibri"/>
                <a:cs typeface="Calibri"/>
              </a:rPr>
              <a:t>Federal</a:t>
            </a:r>
            <a:r>
              <a:rPr dirty="0" sz="2400" spc="-75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F4D79"/>
                </a:solidFill>
                <a:latin typeface="Calibri"/>
                <a:cs typeface="Calibri"/>
              </a:rPr>
              <a:t>Service</a:t>
            </a:r>
            <a:r>
              <a:rPr dirty="0" sz="2400" spc="-65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F4D79"/>
                </a:solidFill>
                <a:latin typeface="Calibri"/>
                <a:cs typeface="Calibri"/>
              </a:rPr>
              <a:t>Desk</a:t>
            </a:r>
            <a:r>
              <a:rPr dirty="0" sz="2400" spc="-70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F4D79"/>
                </a:solidFill>
                <a:latin typeface="Calibri"/>
                <a:cs typeface="Calibri"/>
              </a:rPr>
              <a:t>within</a:t>
            </a:r>
            <a:r>
              <a:rPr dirty="0" sz="2400" spc="-60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F4D79"/>
                </a:solidFill>
                <a:latin typeface="Calibri"/>
                <a:cs typeface="Calibri"/>
              </a:rPr>
              <a:t>30</a:t>
            </a:r>
            <a:r>
              <a:rPr dirty="0" sz="2400" spc="-70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0F4D79"/>
                </a:solidFill>
                <a:latin typeface="Calibri"/>
                <a:cs typeface="Calibri"/>
              </a:rPr>
              <a:t>days </a:t>
            </a:r>
            <a:r>
              <a:rPr dirty="0" sz="2400">
                <a:solidFill>
                  <a:srgbClr val="0F4D79"/>
                </a:solidFill>
                <a:latin typeface="Calibri"/>
                <a:cs typeface="Calibri"/>
              </a:rPr>
              <a:t>of</a:t>
            </a:r>
            <a:r>
              <a:rPr dirty="0" sz="2400" spc="-60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0F4D79"/>
                </a:solidFill>
                <a:latin typeface="Calibri"/>
                <a:cs typeface="Calibri"/>
              </a:rPr>
              <a:t>activation</a:t>
            </a:r>
            <a:endParaRPr sz="2400">
              <a:latin typeface="Calibri"/>
              <a:cs typeface="Calibri"/>
            </a:endParaRPr>
          </a:p>
          <a:p>
            <a:pPr marL="360045" indent="-347345">
              <a:lnSpc>
                <a:spcPct val="100000"/>
              </a:lnSpc>
              <a:spcBef>
                <a:spcPts val="505"/>
              </a:spcBef>
              <a:buSzPct val="125000"/>
              <a:buFont typeface="Wingdings"/>
              <a:buChar char=""/>
              <a:tabLst>
                <a:tab pos="360045" algn="l"/>
              </a:tabLst>
            </a:pPr>
            <a:r>
              <a:rPr dirty="0" sz="2400" spc="-10" b="1">
                <a:solidFill>
                  <a:srgbClr val="0F4D79"/>
                </a:solidFill>
                <a:latin typeface="Calibri"/>
                <a:cs typeface="Calibri"/>
              </a:rPr>
              <a:t>Renew</a:t>
            </a:r>
            <a:r>
              <a:rPr dirty="0" sz="2400" spc="-70" b="1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400" spc="-30" b="1">
                <a:solidFill>
                  <a:srgbClr val="0F4D79"/>
                </a:solidFill>
                <a:latin typeface="Calibri"/>
                <a:cs typeface="Calibri"/>
              </a:rPr>
              <a:t>Registration</a:t>
            </a:r>
            <a:r>
              <a:rPr dirty="0" sz="2400" spc="-50" b="1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800000"/>
                </a:solidFill>
                <a:latin typeface="Calibri"/>
                <a:cs typeface="Calibri"/>
              </a:rPr>
              <a:t>Annually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93735" y="2029967"/>
            <a:ext cx="3560051" cy="1255775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03035" rIns="0" bIns="0" rtlCol="0" vert="horz">
            <a:spAutoFit/>
          </a:bodyPr>
          <a:lstStyle/>
          <a:p>
            <a:pPr marL="466725">
              <a:lnSpc>
                <a:spcPct val="100000"/>
              </a:lnSpc>
              <a:spcBef>
                <a:spcPts val="100"/>
              </a:spcBef>
            </a:pPr>
            <a:r>
              <a:rPr dirty="0" sz="3900"/>
              <a:t>Step</a:t>
            </a:r>
            <a:r>
              <a:rPr dirty="0" sz="3900" spc="-200"/>
              <a:t> </a:t>
            </a:r>
            <a:r>
              <a:rPr dirty="0" sz="3900"/>
              <a:t>1</a:t>
            </a:r>
            <a:r>
              <a:rPr dirty="0" sz="3900" spc="-130"/>
              <a:t> </a:t>
            </a:r>
            <a:r>
              <a:rPr dirty="0" sz="3900"/>
              <a:t>–</a:t>
            </a:r>
            <a:r>
              <a:rPr dirty="0" sz="3900" spc="-140"/>
              <a:t> </a:t>
            </a:r>
            <a:r>
              <a:rPr dirty="0" sz="3900" spc="-25"/>
              <a:t>System</a:t>
            </a:r>
            <a:r>
              <a:rPr dirty="0" sz="3900" spc="-160"/>
              <a:t> </a:t>
            </a:r>
            <a:r>
              <a:rPr dirty="0" sz="3900"/>
              <a:t>for</a:t>
            </a:r>
            <a:r>
              <a:rPr dirty="0" sz="3900" spc="-125"/>
              <a:t> </a:t>
            </a:r>
            <a:r>
              <a:rPr dirty="0" sz="3900"/>
              <a:t>Awards</a:t>
            </a:r>
            <a:r>
              <a:rPr dirty="0" sz="3900" spc="-160"/>
              <a:t> </a:t>
            </a:r>
            <a:r>
              <a:rPr dirty="0" sz="3900" spc="-10"/>
              <a:t>Management</a:t>
            </a:r>
            <a:r>
              <a:rPr dirty="0" sz="3900" spc="-120"/>
              <a:t> </a:t>
            </a:r>
            <a:r>
              <a:rPr dirty="0" sz="3900" spc="-10"/>
              <a:t>(SAM)</a:t>
            </a:r>
            <a:endParaRPr sz="3900"/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761" y="1048511"/>
            <a:ext cx="12192000" cy="38100"/>
            <a:chOff x="761" y="1048511"/>
            <a:chExt cx="12192000" cy="38100"/>
          </a:xfrm>
        </p:grpSpPr>
        <p:sp>
          <p:nvSpPr>
            <p:cNvPr id="3" name="object 3" descr=""/>
            <p:cNvSpPr/>
            <p:nvPr/>
          </p:nvSpPr>
          <p:spPr>
            <a:xfrm>
              <a:off x="761" y="1048511"/>
              <a:ext cx="12192000" cy="38100"/>
            </a:xfrm>
            <a:custGeom>
              <a:avLst/>
              <a:gdLst/>
              <a:ahLst/>
              <a:cxnLst/>
              <a:rect l="l" t="t" r="r" b="b"/>
              <a:pathLst>
                <a:path w="12192000" h="38100">
                  <a:moveTo>
                    <a:pt x="0" y="38100"/>
                  </a:moveTo>
                  <a:lnTo>
                    <a:pt x="12192000" y="3810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761" y="1048511"/>
              <a:ext cx="12192000" cy="38100"/>
            </a:xfrm>
            <a:custGeom>
              <a:avLst/>
              <a:gdLst/>
              <a:ahLst/>
              <a:cxnLst/>
              <a:rect l="l" t="t" r="r" b="b"/>
              <a:pathLst>
                <a:path w="12192000" h="38100">
                  <a:moveTo>
                    <a:pt x="0" y="38100"/>
                  </a:moveTo>
                  <a:lnTo>
                    <a:pt x="12192000" y="3810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9370" y="-17019"/>
            <a:ext cx="3585210" cy="6197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900"/>
              <a:t>Step</a:t>
            </a:r>
            <a:r>
              <a:rPr dirty="0" sz="3900" spc="-90"/>
              <a:t> </a:t>
            </a:r>
            <a:r>
              <a:rPr dirty="0" sz="3900"/>
              <a:t>1</a:t>
            </a:r>
            <a:r>
              <a:rPr dirty="0" sz="3900" spc="-20"/>
              <a:t> </a:t>
            </a:r>
            <a:r>
              <a:rPr dirty="0" sz="3900"/>
              <a:t>–</a:t>
            </a:r>
            <a:r>
              <a:rPr dirty="0" sz="3900" spc="-30"/>
              <a:t> </a:t>
            </a:r>
            <a:r>
              <a:rPr dirty="0" sz="3900" spc="-10"/>
              <a:t>SAM.gov</a:t>
            </a:r>
            <a:endParaRPr sz="3900"/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6" name="object 6" descr=""/>
          <p:cNvSpPr txBox="1"/>
          <p:nvPr/>
        </p:nvSpPr>
        <p:spPr>
          <a:xfrm>
            <a:off x="409370" y="418321"/>
            <a:ext cx="8425180" cy="4352290"/>
          </a:xfrm>
          <a:prstGeom prst="rect">
            <a:avLst/>
          </a:prstGeom>
        </p:spPr>
        <p:txBody>
          <a:bodyPr wrap="square" lIns="0" tIns="2070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30"/>
              </a:spcBef>
            </a:pPr>
            <a:r>
              <a:rPr dirty="0" sz="2400" b="1" i="1">
                <a:solidFill>
                  <a:srgbClr val="990000"/>
                </a:solidFill>
                <a:latin typeface="Calibri"/>
                <a:cs typeface="Calibri"/>
              </a:rPr>
              <a:t>Designating</a:t>
            </a:r>
            <a:r>
              <a:rPr dirty="0" sz="2400" spc="-135" b="1" i="1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dirty="0" sz="2400" b="1" i="1">
                <a:solidFill>
                  <a:srgbClr val="990000"/>
                </a:solidFill>
                <a:latin typeface="Calibri"/>
                <a:cs typeface="Calibri"/>
              </a:rPr>
              <a:t>Electronic</a:t>
            </a:r>
            <a:r>
              <a:rPr dirty="0" sz="2400" spc="-95" b="1" i="1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dirty="0" sz="2400" b="1" i="1">
                <a:solidFill>
                  <a:srgbClr val="990000"/>
                </a:solidFill>
                <a:latin typeface="Calibri"/>
                <a:cs typeface="Calibri"/>
              </a:rPr>
              <a:t>Business</a:t>
            </a:r>
            <a:r>
              <a:rPr dirty="0" sz="2400" spc="-100" b="1" i="1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dirty="0" sz="2400" b="1" i="1">
                <a:solidFill>
                  <a:srgbClr val="990000"/>
                </a:solidFill>
                <a:latin typeface="Calibri"/>
                <a:cs typeface="Calibri"/>
              </a:rPr>
              <a:t>Point</a:t>
            </a:r>
            <a:r>
              <a:rPr dirty="0" sz="2400" spc="-105" b="1" i="1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dirty="0" sz="2400" b="1" i="1">
                <a:solidFill>
                  <a:srgbClr val="990000"/>
                </a:solidFill>
                <a:latin typeface="Calibri"/>
                <a:cs typeface="Calibri"/>
              </a:rPr>
              <a:t>of</a:t>
            </a:r>
            <a:r>
              <a:rPr dirty="0" sz="2400" spc="-100" b="1" i="1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dirty="0" sz="2400" spc="-10" b="1" i="1">
                <a:solidFill>
                  <a:srgbClr val="990000"/>
                </a:solidFill>
                <a:latin typeface="Calibri"/>
                <a:cs typeface="Calibri"/>
              </a:rPr>
              <a:t>Contact</a:t>
            </a:r>
            <a:endParaRPr sz="2400">
              <a:latin typeface="Calibri"/>
              <a:cs typeface="Calibri"/>
            </a:endParaRPr>
          </a:p>
          <a:p>
            <a:pPr marL="638810" indent="-349250">
              <a:lnSpc>
                <a:spcPct val="100000"/>
              </a:lnSpc>
              <a:spcBef>
                <a:spcPts val="2300"/>
              </a:spcBef>
              <a:buSzPct val="125000"/>
              <a:buFont typeface="Wingdings"/>
              <a:buChar char=""/>
              <a:tabLst>
                <a:tab pos="638810" algn="l"/>
              </a:tabLst>
            </a:pPr>
            <a:r>
              <a:rPr dirty="0" sz="2200" spc="-10" b="1">
                <a:solidFill>
                  <a:srgbClr val="0F4D79"/>
                </a:solidFill>
                <a:latin typeface="Calibri"/>
                <a:cs typeface="Calibri"/>
              </a:rPr>
              <a:t>Electronic</a:t>
            </a:r>
            <a:r>
              <a:rPr dirty="0" sz="2200" spc="-70" b="1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0F4D79"/>
                </a:solidFill>
                <a:latin typeface="Calibri"/>
                <a:cs typeface="Calibri"/>
              </a:rPr>
              <a:t>Business</a:t>
            </a:r>
            <a:r>
              <a:rPr dirty="0" sz="2200" spc="-50" b="1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200" spc="-10" b="1">
                <a:solidFill>
                  <a:srgbClr val="0F4D79"/>
                </a:solidFill>
                <a:latin typeface="Calibri"/>
                <a:cs typeface="Calibri"/>
              </a:rPr>
              <a:t>Point</a:t>
            </a:r>
            <a:r>
              <a:rPr dirty="0" sz="2200" spc="-50" b="1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0F4D79"/>
                </a:solidFill>
                <a:latin typeface="Calibri"/>
                <a:cs typeface="Calibri"/>
              </a:rPr>
              <a:t>of</a:t>
            </a:r>
            <a:r>
              <a:rPr dirty="0" sz="2200" spc="-60" b="1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200" spc="-10" b="1">
                <a:solidFill>
                  <a:srgbClr val="0F4D79"/>
                </a:solidFill>
                <a:latin typeface="Calibri"/>
                <a:cs typeface="Calibri"/>
              </a:rPr>
              <a:t>Contact</a:t>
            </a:r>
            <a:r>
              <a:rPr dirty="0" sz="2200" spc="-40" b="1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200" spc="-30" b="1">
                <a:solidFill>
                  <a:srgbClr val="0F4D79"/>
                </a:solidFill>
                <a:latin typeface="Calibri"/>
                <a:cs typeface="Calibri"/>
              </a:rPr>
              <a:t>(E-</a:t>
            </a:r>
            <a:r>
              <a:rPr dirty="0" sz="2200" b="1">
                <a:solidFill>
                  <a:srgbClr val="0F4D79"/>
                </a:solidFill>
                <a:latin typeface="Calibri"/>
                <a:cs typeface="Calibri"/>
              </a:rPr>
              <a:t>Biz</a:t>
            </a:r>
            <a:r>
              <a:rPr dirty="0" sz="2200" spc="-40" b="1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200" spc="-20" b="1">
                <a:solidFill>
                  <a:srgbClr val="0F4D79"/>
                </a:solidFill>
                <a:latin typeface="Calibri"/>
                <a:cs typeface="Calibri"/>
              </a:rPr>
              <a:t>POC)</a:t>
            </a:r>
            <a:endParaRPr sz="2200">
              <a:latin typeface="Calibri"/>
              <a:cs typeface="Calibri"/>
            </a:endParaRPr>
          </a:p>
          <a:p>
            <a:pPr lvl="1" marL="1089660" indent="-342900">
              <a:lnSpc>
                <a:spcPct val="100000"/>
              </a:lnSpc>
              <a:spcBef>
                <a:spcPts val="490"/>
              </a:spcBef>
              <a:buFont typeface="Arial"/>
              <a:buChar char="•"/>
              <a:tabLst>
                <a:tab pos="1089660" algn="l"/>
              </a:tabLst>
            </a:pPr>
            <a:r>
              <a:rPr dirty="0" sz="2200">
                <a:solidFill>
                  <a:srgbClr val="0F4D79"/>
                </a:solidFill>
                <a:latin typeface="Calibri"/>
                <a:cs typeface="Calibri"/>
              </a:rPr>
              <a:t>Critical</a:t>
            </a:r>
            <a:r>
              <a:rPr dirty="0" sz="2200" spc="-70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F4D79"/>
                </a:solidFill>
                <a:latin typeface="Calibri"/>
                <a:cs typeface="Calibri"/>
              </a:rPr>
              <a:t>role</a:t>
            </a:r>
            <a:r>
              <a:rPr dirty="0" sz="2200" spc="-60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F4D79"/>
                </a:solidFill>
                <a:latin typeface="Calibri"/>
                <a:cs typeface="Calibri"/>
              </a:rPr>
              <a:t>in</a:t>
            </a:r>
            <a:r>
              <a:rPr dirty="0" sz="2200" spc="-55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F4D79"/>
                </a:solidFill>
                <a:latin typeface="Calibri"/>
                <a:cs typeface="Calibri"/>
              </a:rPr>
              <a:t>the</a:t>
            </a:r>
            <a:r>
              <a:rPr dirty="0" sz="2200" spc="-45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0F4D79"/>
                </a:solidFill>
                <a:latin typeface="Calibri"/>
                <a:cs typeface="Calibri"/>
              </a:rPr>
              <a:t>Grants.gov</a:t>
            </a:r>
            <a:r>
              <a:rPr dirty="0" sz="2200" spc="-75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200" spc="-25">
                <a:solidFill>
                  <a:srgbClr val="0F4D79"/>
                </a:solidFill>
                <a:latin typeface="Calibri"/>
                <a:cs typeface="Calibri"/>
              </a:rPr>
              <a:t>registration</a:t>
            </a:r>
            <a:r>
              <a:rPr dirty="0" sz="2200" spc="-35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F4D79"/>
                </a:solidFill>
                <a:latin typeface="Calibri"/>
                <a:cs typeface="Calibri"/>
              </a:rPr>
              <a:t>and</a:t>
            </a:r>
            <a:r>
              <a:rPr dirty="0" sz="2200" spc="-70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0F4D79"/>
                </a:solidFill>
                <a:latin typeface="Calibri"/>
                <a:cs typeface="Calibri"/>
              </a:rPr>
              <a:t>application</a:t>
            </a:r>
            <a:r>
              <a:rPr dirty="0" sz="2200" spc="-70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0F4D79"/>
                </a:solidFill>
                <a:latin typeface="Calibri"/>
                <a:cs typeface="Calibri"/>
              </a:rPr>
              <a:t>process</a:t>
            </a:r>
            <a:endParaRPr sz="2200">
              <a:latin typeface="Calibri"/>
              <a:cs typeface="Calibri"/>
            </a:endParaRPr>
          </a:p>
          <a:p>
            <a:pPr marL="638810" indent="-349250">
              <a:lnSpc>
                <a:spcPct val="100000"/>
              </a:lnSpc>
              <a:spcBef>
                <a:spcPts val="505"/>
              </a:spcBef>
              <a:buSzPct val="125000"/>
              <a:buFont typeface="Wingdings"/>
              <a:buChar char=""/>
              <a:tabLst>
                <a:tab pos="638810" algn="l"/>
              </a:tabLst>
            </a:pPr>
            <a:r>
              <a:rPr dirty="0" sz="2200" spc="-10" b="1">
                <a:solidFill>
                  <a:srgbClr val="0F4D79"/>
                </a:solidFill>
                <a:latin typeface="Calibri"/>
                <a:cs typeface="Calibri"/>
              </a:rPr>
              <a:t>Marketing</a:t>
            </a:r>
            <a:r>
              <a:rPr dirty="0" sz="2200" spc="-105" b="1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200" spc="-10" b="1">
                <a:solidFill>
                  <a:srgbClr val="0F4D79"/>
                </a:solidFill>
                <a:latin typeface="Calibri"/>
                <a:cs typeface="Calibri"/>
              </a:rPr>
              <a:t>Partner</a:t>
            </a:r>
            <a:r>
              <a:rPr dirty="0" sz="2200" spc="-60" b="1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0F4D79"/>
                </a:solidFill>
                <a:latin typeface="Calibri"/>
                <a:cs typeface="Calibri"/>
              </a:rPr>
              <a:t>ID</a:t>
            </a:r>
            <a:r>
              <a:rPr dirty="0" sz="2200" spc="-100" b="1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0F4D79"/>
                </a:solidFill>
                <a:latin typeface="Calibri"/>
                <a:cs typeface="Calibri"/>
              </a:rPr>
              <a:t>Number</a:t>
            </a:r>
            <a:r>
              <a:rPr dirty="0" sz="2200" spc="-105" b="1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0F4D79"/>
                </a:solidFill>
                <a:latin typeface="Calibri"/>
                <a:cs typeface="Calibri"/>
              </a:rPr>
              <a:t>(MPIN)</a:t>
            </a:r>
            <a:r>
              <a:rPr dirty="0" sz="2200" spc="-85" b="1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200" spc="-10" b="1">
                <a:solidFill>
                  <a:srgbClr val="0F4D79"/>
                </a:solidFill>
                <a:latin typeface="Calibri"/>
                <a:cs typeface="Calibri"/>
              </a:rPr>
              <a:t>password</a:t>
            </a:r>
            <a:endParaRPr sz="2200">
              <a:latin typeface="Calibri"/>
              <a:cs typeface="Calibri"/>
            </a:endParaRPr>
          </a:p>
          <a:p>
            <a:pPr lvl="1" marL="1089660" indent="-34290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1089660" algn="l"/>
              </a:tabLst>
            </a:pPr>
            <a:r>
              <a:rPr dirty="0" sz="2200" spc="-10">
                <a:solidFill>
                  <a:srgbClr val="0F4D79"/>
                </a:solidFill>
                <a:latin typeface="Calibri"/>
                <a:cs typeface="Calibri"/>
              </a:rPr>
              <a:t>Created</a:t>
            </a:r>
            <a:r>
              <a:rPr dirty="0" sz="2200" spc="-50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F4D79"/>
                </a:solidFill>
                <a:latin typeface="Calibri"/>
                <a:cs typeface="Calibri"/>
              </a:rPr>
              <a:t>by</a:t>
            </a:r>
            <a:r>
              <a:rPr dirty="0" sz="2200" spc="-50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F4D79"/>
                </a:solidFill>
                <a:latin typeface="Calibri"/>
                <a:cs typeface="Calibri"/>
              </a:rPr>
              <a:t>the</a:t>
            </a:r>
            <a:r>
              <a:rPr dirty="0" sz="2200" spc="-45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200" spc="-35">
                <a:solidFill>
                  <a:srgbClr val="0F4D79"/>
                </a:solidFill>
                <a:latin typeface="Calibri"/>
                <a:cs typeface="Calibri"/>
              </a:rPr>
              <a:t>E-</a:t>
            </a:r>
            <a:r>
              <a:rPr dirty="0" sz="2200">
                <a:solidFill>
                  <a:srgbClr val="0F4D79"/>
                </a:solidFill>
                <a:latin typeface="Calibri"/>
                <a:cs typeface="Calibri"/>
              </a:rPr>
              <a:t>Biz</a:t>
            </a:r>
            <a:r>
              <a:rPr dirty="0" sz="2200" spc="-40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200" spc="-25">
                <a:solidFill>
                  <a:srgbClr val="0F4D79"/>
                </a:solidFill>
                <a:latin typeface="Calibri"/>
                <a:cs typeface="Calibri"/>
              </a:rPr>
              <a:t>POC</a:t>
            </a:r>
            <a:endParaRPr sz="2200">
              <a:latin typeface="Calibri"/>
              <a:cs typeface="Calibri"/>
            </a:endParaRPr>
          </a:p>
          <a:p>
            <a:pPr lvl="1" marL="1090295" marR="38735" indent="-343535">
              <a:lnSpc>
                <a:spcPct val="100000"/>
              </a:lnSpc>
              <a:spcBef>
                <a:spcPts val="490"/>
              </a:spcBef>
              <a:buFont typeface="Arial"/>
              <a:buChar char="•"/>
              <a:tabLst>
                <a:tab pos="1090295" algn="l"/>
              </a:tabLst>
            </a:pPr>
            <a:r>
              <a:rPr dirty="0" sz="2200">
                <a:solidFill>
                  <a:srgbClr val="0F4D79"/>
                </a:solidFill>
                <a:latin typeface="Calibri"/>
                <a:cs typeface="Calibri"/>
              </a:rPr>
              <a:t>Used</a:t>
            </a:r>
            <a:r>
              <a:rPr dirty="0" sz="2200" spc="-70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F4D79"/>
                </a:solidFill>
                <a:latin typeface="Calibri"/>
                <a:cs typeface="Calibri"/>
              </a:rPr>
              <a:t>to</a:t>
            </a:r>
            <a:r>
              <a:rPr dirty="0" sz="2200" spc="-70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F4D79"/>
                </a:solidFill>
                <a:latin typeface="Calibri"/>
                <a:cs typeface="Calibri"/>
              </a:rPr>
              <a:t>log</a:t>
            </a:r>
            <a:r>
              <a:rPr dirty="0" sz="2200" spc="-75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F4D79"/>
                </a:solidFill>
                <a:latin typeface="Calibri"/>
                <a:cs typeface="Calibri"/>
              </a:rPr>
              <a:t>into</a:t>
            </a:r>
            <a:r>
              <a:rPr dirty="0" sz="2200" spc="-60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0F4D79"/>
                </a:solidFill>
                <a:latin typeface="Calibri"/>
                <a:cs typeface="Calibri"/>
              </a:rPr>
              <a:t>Grants.gov</a:t>
            </a:r>
            <a:r>
              <a:rPr dirty="0" sz="2200" spc="-105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F4D79"/>
                </a:solidFill>
                <a:latin typeface="Calibri"/>
                <a:cs typeface="Calibri"/>
              </a:rPr>
              <a:t>to</a:t>
            </a:r>
            <a:r>
              <a:rPr dirty="0" sz="2200" spc="-55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0F4D79"/>
                </a:solidFill>
                <a:latin typeface="Calibri"/>
                <a:cs typeface="Calibri"/>
              </a:rPr>
              <a:t>designate</a:t>
            </a:r>
            <a:r>
              <a:rPr dirty="0" sz="2200" spc="-50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0F4D79"/>
                </a:solidFill>
                <a:latin typeface="Calibri"/>
                <a:cs typeface="Calibri"/>
              </a:rPr>
              <a:t>Authorized</a:t>
            </a:r>
            <a:r>
              <a:rPr dirty="0" sz="2200" spc="-80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0F4D79"/>
                </a:solidFill>
                <a:latin typeface="Calibri"/>
                <a:cs typeface="Calibri"/>
              </a:rPr>
              <a:t>Organization Representatives</a:t>
            </a:r>
            <a:endParaRPr sz="2200">
              <a:latin typeface="Calibri"/>
              <a:cs typeface="Calibri"/>
            </a:endParaRPr>
          </a:p>
          <a:p>
            <a:pPr marL="638810" indent="-349250">
              <a:lnSpc>
                <a:spcPct val="100000"/>
              </a:lnSpc>
              <a:spcBef>
                <a:spcPts val="505"/>
              </a:spcBef>
              <a:buSzPct val="125000"/>
              <a:buFont typeface="Wingdings"/>
              <a:buChar char=""/>
              <a:tabLst>
                <a:tab pos="638810" algn="l"/>
              </a:tabLst>
            </a:pPr>
            <a:r>
              <a:rPr dirty="0" sz="2200" spc="-10" b="1">
                <a:solidFill>
                  <a:srgbClr val="0F4D79"/>
                </a:solidFill>
                <a:latin typeface="Calibri"/>
                <a:cs typeface="Calibri"/>
              </a:rPr>
              <a:t>Authorized</a:t>
            </a:r>
            <a:r>
              <a:rPr dirty="0" sz="2200" spc="-60" b="1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200" spc="-30" b="1">
                <a:solidFill>
                  <a:srgbClr val="0F4D79"/>
                </a:solidFill>
                <a:latin typeface="Calibri"/>
                <a:cs typeface="Calibri"/>
              </a:rPr>
              <a:t>Organization</a:t>
            </a:r>
            <a:r>
              <a:rPr dirty="0" sz="2200" spc="-50" b="1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200" spc="-30" b="1">
                <a:solidFill>
                  <a:srgbClr val="0F4D79"/>
                </a:solidFill>
                <a:latin typeface="Calibri"/>
                <a:cs typeface="Calibri"/>
              </a:rPr>
              <a:t>Representatives</a:t>
            </a:r>
            <a:r>
              <a:rPr dirty="0" sz="2200" b="1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200" spc="-10" b="1">
                <a:solidFill>
                  <a:srgbClr val="0F4D79"/>
                </a:solidFill>
                <a:latin typeface="Calibri"/>
                <a:cs typeface="Calibri"/>
              </a:rPr>
              <a:t>(AORs)</a:t>
            </a:r>
            <a:endParaRPr sz="2200">
              <a:latin typeface="Calibri"/>
              <a:cs typeface="Calibri"/>
            </a:endParaRPr>
          </a:p>
          <a:p>
            <a:pPr lvl="1" marL="108966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089660" algn="l"/>
              </a:tabLst>
            </a:pPr>
            <a:r>
              <a:rPr dirty="0" sz="2200" spc="-20">
                <a:solidFill>
                  <a:srgbClr val="0F4D79"/>
                </a:solidFill>
                <a:latin typeface="Calibri"/>
                <a:cs typeface="Calibri"/>
              </a:rPr>
              <a:t>Designated</a:t>
            </a:r>
            <a:r>
              <a:rPr dirty="0" sz="2200" spc="-35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F4D79"/>
                </a:solidFill>
                <a:latin typeface="Calibri"/>
                <a:cs typeface="Calibri"/>
              </a:rPr>
              <a:t>by</a:t>
            </a:r>
            <a:r>
              <a:rPr dirty="0" sz="2200" spc="-50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F4D79"/>
                </a:solidFill>
                <a:latin typeface="Calibri"/>
                <a:cs typeface="Calibri"/>
              </a:rPr>
              <a:t>the</a:t>
            </a:r>
            <a:r>
              <a:rPr dirty="0" sz="2200" spc="-30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200" spc="-45">
                <a:solidFill>
                  <a:srgbClr val="0F4D79"/>
                </a:solidFill>
                <a:latin typeface="Calibri"/>
                <a:cs typeface="Calibri"/>
              </a:rPr>
              <a:t>E-</a:t>
            </a:r>
            <a:r>
              <a:rPr dirty="0" sz="2200">
                <a:solidFill>
                  <a:srgbClr val="0F4D79"/>
                </a:solidFill>
                <a:latin typeface="Calibri"/>
                <a:cs typeface="Calibri"/>
              </a:rPr>
              <a:t>Biz</a:t>
            </a:r>
            <a:r>
              <a:rPr dirty="0" sz="2200" spc="-20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F4D79"/>
                </a:solidFill>
                <a:latin typeface="Calibri"/>
                <a:cs typeface="Calibri"/>
              </a:rPr>
              <a:t>POC</a:t>
            </a:r>
            <a:r>
              <a:rPr dirty="0" sz="2200" spc="-40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F4D79"/>
                </a:solidFill>
                <a:latin typeface="Calibri"/>
                <a:cs typeface="Calibri"/>
              </a:rPr>
              <a:t>in</a:t>
            </a:r>
            <a:r>
              <a:rPr dirty="0" sz="2200" spc="-55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0F4D79"/>
                </a:solidFill>
                <a:latin typeface="Calibri"/>
                <a:cs typeface="Calibri"/>
              </a:rPr>
              <a:t>Grants.gov</a:t>
            </a:r>
            <a:endParaRPr sz="2200">
              <a:latin typeface="Calibri"/>
              <a:cs typeface="Calibri"/>
            </a:endParaRPr>
          </a:p>
          <a:p>
            <a:pPr lvl="1" marL="1089660" indent="-34290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1089660" algn="l"/>
              </a:tabLst>
            </a:pPr>
            <a:r>
              <a:rPr dirty="0" sz="2200" spc="-25">
                <a:solidFill>
                  <a:srgbClr val="0F4D79"/>
                </a:solidFill>
                <a:latin typeface="Calibri"/>
                <a:cs typeface="Calibri"/>
              </a:rPr>
              <a:t>Authorized</a:t>
            </a:r>
            <a:r>
              <a:rPr dirty="0" sz="2200" spc="-60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F4D79"/>
                </a:solidFill>
                <a:latin typeface="Calibri"/>
                <a:cs typeface="Calibri"/>
              </a:rPr>
              <a:t>to</a:t>
            </a:r>
            <a:r>
              <a:rPr dirty="0" sz="2200" spc="-30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F4D79"/>
                </a:solidFill>
                <a:latin typeface="Calibri"/>
                <a:cs typeface="Calibri"/>
              </a:rPr>
              <a:t>submit</a:t>
            </a:r>
            <a:r>
              <a:rPr dirty="0" sz="2200" spc="-55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0F4D79"/>
                </a:solidFill>
                <a:latin typeface="Calibri"/>
                <a:cs typeface="Calibri"/>
              </a:rPr>
              <a:t>applications</a:t>
            </a:r>
            <a:r>
              <a:rPr dirty="0" sz="2200" spc="-85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F4D79"/>
                </a:solidFill>
                <a:latin typeface="Calibri"/>
                <a:cs typeface="Calibri"/>
              </a:rPr>
              <a:t>on</a:t>
            </a:r>
            <a:r>
              <a:rPr dirty="0" sz="2200" spc="-75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F4D79"/>
                </a:solidFill>
                <a:latin typeface="Calibri"/>
                <a:cs typeface="Calibri"/>
              </a:rPr>
              <a:t>behalf</a:t>
            </a:r>
            <a:r>
              <a:rPr dirty="0" sz="2200" spc="-60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F4D79"/>
                </a:solidFill>
                <a:latin typeface="Calibri"/>
                <a:cs typeface="Calibri"/>
              </a:rPr>
              <a:t>of</a:t>
            </a:r>
            <a:r>
              <a:rPr dirty="0" sz="2200" spc="-60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F4D79"/>
                </a:solidFill>
                <a:latin typeface="Calibri"/>
                <a:cs typeface="Calibri"/>
              </a:rPr>
              <a:t>an</a:t>
            </a:r>
            <a:r>
              <a:rPr dirty="0" sz="2200" spc="-75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0F4D79"/>
                </a:solidFill>
                <a:latin typeface="Calibri"/>
                <a:cs typeface="Calibri"/>
              </a:rPr>
              <a:t>organization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761" y="1048511"/>
            <a:ext cx="12192000" cy="38100"/>
            <a:chOff x="761" y="1048511"/>
            <a:chExt cx="12192000" cy="38100"/>
          </a:xfrm>
        </p:grpSpPr>
        <p:sp>
          <p:nvSpPr>
            <p:cNvPr id="3" name="object 3" descr=""/>
            <p:cNvSpPr/>
            <p:nvPr/>
          </p:nvSpPr>
          <p:spPr>
            <a:xfrm>
              <a:off x="761" y="1048511"/>
              <a:ext cx="12192000" cy="38100"/>
            </a:xfrm>
            <a:custGeom>
              <a:avLst/>
              <a:gdLst/>
              <a:ahLst/>
              <a:cxnLst/>
              <a:rect l="l" t="t" r="r" b="b"/>
              <a:pathLst>
                <a:path w="12192000" h="38100">
                  <a:moveTo>
                    <a:pt x="0" y="38100"/>
                  </a:moveTo>
                  <a:lnTo>
                    <a:pt x="12192000" y="3810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761" y="1048511"/>
              <a:ext cx="12192000" cy="38100"/>
            </a:xfrm>
            <a:custGeom>
              <a:avLst/>
              <a:gdLst/>
              <a:ahLst/>
              <a:cxnLst/>
              <a:rect l="l" t="t" r="r" b="b"/>
              <a:pathLst>
                <a:path w="12192000" h="38100">
                  <a:moveTo>
                    <a:pt x="0" y="38100"/>
                  </a:moveTo>
                  <a:lnTo>
                    <a:pt x="12192000" y="3810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409718" y="1479544"/>
            <a:ext cx="6579870" cy="3119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60045" indent="-347345">
              <a:lnSpc>
                <a:spcPct val="100000"/>
              </a:lnSpc>
              <a:spcBef>
                <a:spcPts val="100"/>
              </a:spcBef>
              <a:buClr>
                <a:srgbClr val="0F4D7A"/>
              </a:buClr>
              <a:buSzPct val="125000"/>
              <a:buFont typeface="Wingdings"/>
              <a:buChar char=""/>
              <a:tabLst>
                <a:tab pos="360045" algn="l"/>
              </a:tabLst>
            </a:pPr>
            <a:r>
              <a:rPr dirty="0" sz="2400">
                <a:solidFill>
                  <a:srgbClr val="0F4D79"/>
                </a:solidFill>
                <a:latin typeface="Calibri"/>
                <a:cs typeface="Calibri"/>
              </a:rPr>
              <a:t>Log</a:t>
            </a:r>
            <a:r>
              <a:rPr dirty="0" sz="2400" spc="-95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F4D79"/>
                </a:solidFill>
                <a:latin typeface="Calibri"/>
                <a:cs typeface="Calibri"/>
              </a:rPr>
              <a:t>in</a:t>
            </a:r>
            <a:r>
              <a:rPr dirty="0" sz="2400" spc="-65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F4D79"/>
                </a:solidFill>
                <a:latin typeface="Calibri"/>
                <a:cs typeface="Calibri"/>
              </a:rPr>
              <a:t>to</a:t>
            </a:r>
            <a:r>
              <a:rPr dirty="0" sz="2400" spc="-95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u="sng" sz="24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www.grants.gov</a:t>
            </a:r>
            <a:endParaRPr sz="2400">
              <a:latin typeface="Calibri"/>
              <a:cs typeface="Calibri"/>
            </a:endParaRPr>
          </a:p>
          <a:p>
            <a:pPr marL="360045" indent="-347345">
              <a:lnSpc>
                <a:spcPct val="100000"/>
              </a:lnSpc>
              <a:spcBef>
                <a:spcPts val="200"/>
              </a:spcBef>
              <a:buClr>
                <a:srgbClr val="0F4D7A"/>
              </a:buClr>
              <a:buSzPct val="125000"/>
              <a:buFont typeface="Wingdings"/>
              <a:buChar char=""/>
              <a:tabLst>
                <a:tab pos="360045" algn="l"/>
              </a:tabLst>
            </a:pPr>
            <a:r>
              <a:rPr dirty="0" sz="2400">
                <a:solidFill>
                  <a:srgbClr val="0F4D79"/>
                </a:solidFill>
                <a:latin typeface="Calibri"/>
                <a:cs typeface="Calibri"/>
              </a:rPr>
              <a:t>AOR</a:t>
            </a:r>
            <a:r>
              <a:rPr dirty="0" sz="2400" spc="-105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0F4D79"/>
                </a:solidFill>
                <a:latin typeface="Calibri"/>
                <a:cs typeface="Calibri"/>
              </a:rPr>
              <a:t>must</a:t>
            </a:r>
            <a:r>
              <a:rPr dirty="0" sz="2400" spc="-95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400" spc="-30">
                <a:solidFill>
                  <a:srgbClr val="0F4D79"/>
                </a:solidFill>
                <a:latin typeface="Calibri"/>
                <a:cs typeface="Calibri"/>
              </a:rPr>
              <a:t>complete</a:t>
            </a:r>
            <a:r>
              <a:rPr dirty="0" sz="2400" spc="-110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0F4D79"/>
                </a:solidFill>
                <a:latin typeface="Calibri"/>
                <a:cs typeface="Calibri"/>
              </a:rPr>
              <a:t>profile</a:t>
            </a:r>
            <a:r>
              <a:rPr dirty="0" sz="2400" spc="-90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F4D79"/>
                </a:solidFill>
                <a:latin typeface="Calibri"/>
                <a:cs typeface="Calibri"/>
              </a:rPr>
              <a:t>on</a:t>
            </a:r>
            <a:r>
              <a:rPr dirty="0" sz="2400" spc="-95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0F4D79"/>
                </a:solidFill>
                <a:latin typeface="Calibri"/>
                <a:cs typeface="Calibri"/>
              </a:rPr>
              <a:t>grants.gov</a:t>
            </a:r>
            <a:endParaRPr sz="2400">
              <a:latin typeface="Calibri"/>
              <a:cs typeface="Calibri"/>
            </a:endParaRPr>
          </a:p>
          <a:p>
            <a:pPr lvl="1" marL="926465" indent="-456565">
              <a:lnSpc>
                <a:spcPct val="100000"/>
              </a:lnSpc>
              <a:spcBef>
                <a:spcPts val="204"/>
              </a:spcBef>
              <a:buClr>
                <a:srgbClr val="0F4D7A"/>
              </a:buClr>
              <a:buFont typeface="Arial"/>
              <a:buChar char="•"/>
              <a:tabLst>
                <a:tab pos="926465" algn="l"/>
              </a:tabLst>
            </a:pPr>
            <a:r>
              <a:rPr dirty="0" sz="2400">
                <a:solidFill>
                  <a:srgbClr val="0F4D79"/>
                </a:solidFill>
                <a:latin typeface="Calibri"/>
                <a:cs typeface="Calibri"/>
              </a:rPr>
              <a:t>Need</a:t>
            </a:r>
            <a:r>
              <a:rPr dirty="0" sz="2400" spc="-100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F4D79"/>
                </a:solidFill>
                <a:latin typeface="Calibri"/>
                <a:cs typeface="Calibri"/>
              </a:rPr>
              <a:t>UEI</a:t>
            </a:r>
            <a:r>
              <a:rPr dirty="0" sz="2400" spc="-100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0F4D79"/>
                </a:solidFill>
                <a:latin typeface="Calibri"/>
                <a:cs typeface="Calibri"/>
              </a:rPr>
              <a:t>Number</a:t>
            </a:r>
            <a:endParaRPr sz="2400">
              <a:latin typeface="Calibri"/>
              <a:cs typeface="Calibri"/>
            </a:endParaRPr>
          </a:p>
          <a:p>
            <a:pPr lvl="1" marL="926465" indent="-456565">
              <a:lnSpc>
                <a:spcPct val="100000"/>
              </a:lnSpc>
              <a:spcBef>
                <a:spcPts val="195"/>
              </a:spcBef>
              <a:buClr>
                <a:srgbClr val="0F4D7A"/>
              </a:buClr>
              <a:buFont typeface="Arial"/>
              <a:buChar char="•"/>
              <a:tabLst>
                <a:tab pos="926465" algn="l"/>
              </a:tabLst>
            </a:pPr>
            <a:r>
              <a:rPr dirty="0" sz="2400">
                <a:solidFill>
                  <a:srgbClr val="0F4D79"/>
                </a:solidFill>
                <a:latin typeface="Calibri"/>
                <a:cs typeface="Calibri"/>
              </a:rPr>
              <a:t>SAM</a:t>
            </a:r>
            <a:r>
              <a:rPr dirty="0" sz="2400" spc="-100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0F4D79"/>
                </a:solidFill>
                <a:latin typeface="Calibri"/>
                <a:cs typeface="Calibri"/>
              </a:rPr>
              <a:t>Registration</a:t>
            </a:r>
            <a:endParaRPr sz="2400">
              <a:latin typeface="Calibri"/>
              <a:cs typeface="Calibri"/>
            </a:endParaRPr>
          </a:p>
          <a:p>
            <a:pPr marL="360045" marR="5080" indent="-347980">
              <a:lnSpc>
                <a:spcPct val="100000"/>
              </a:lnSpc>
              <a:spcBef>
                <a:spcPts val="200"/>
              </a:spcBef>
              <a:buClr>
                <a:srgbClr val="0F4D7A"/>
              </a:buClr>
              <a:buSzPct val="125000"/>
              <a:buFont typeface="Wingdings"/>
              <a:buChar char=""/>
              <a:tabLst>
                <a:tab pos="360045" algn="l"/>
              </a:tabLst>
            </a:pPr>
            <a:r>
              <a:rPr dirty="0" sz="2400" spc="-40">
                <a:solidFill>
                  <a:srgbClr val="0F4D79"/>
                </a:solidFill>
                <a:latin typeface="Calibri"/>
                <a:cs typeface="Calibri"/>
              </a:rPr>
              <a:t>E-</a:t>
            </a:r>
            <a:r>
              <a:rPr dirty="0" sz="2400">
                <a:solidFill>
                  <a:srgbClr val="0F4D79"/>
                </a:solidFill>
                <a:latin typeface="Calibri"/>
                <a:cs typeface="Calibri"/>
              </a:rPr>
              <a:t>Biz</a:t>
            </a:r>
            <a:r>
              <a:rPr dirty="0" sz="2400" spc="-120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F4D79"/>
                </a:solidFill>
                <a:latin typeface="Calibri"/>
                <a:cs typeface="Calibri"/>
              </a:rPr>
              <a:t>POC</a:t>
            </a:r>
            <a:r>
              <a:rPr dirty="0" sz="2400" spc="-85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F4D79"/>
                </a:solidFill>
                <a:latin typeface="Calibri"/>
                <a:cs typeface="Calibri"/>
              </a:rPr>
              <a:t>must</a:t>
            </a:r>
            <a:r>
              <a:rPr dirty="0" sz="2400" spc="-95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F4D79"/>
                </a:solidFill>
                <a:latin typeface="Calibri"/>
                <a:cs typeface="Calibri"/>
              </a:rPr>
              <a:t>log</a:t>
            </a:r>
            <a:r>
              <a:rPr dirty="0" sz="2400" spc="-114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F4D79"/>
                </a:solidFill>
                <a:latin typeface="Calibri"/>
                <a:cs typeface="Calibri"/>
              </a:rPr>
              <a:t>into</a:t>
            </a:r>
            <a:r>
              <a:rPr dirty="0" sz="2400" spc="-105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0F4D79"/>
                </a:solidFill>
                <a:latin typeface="Calibri"/>
                <a:cs typeface="Calibri"/>
              </a:rPr>
              <a:t>Grants.gov</a:t>
            </a:r>
            <a:r>
              <a:rPr dirty="0" sz="2400" spc="-75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F4D79"/>
                </a:solidFill>
                <a:latin typeface="Calibri"/>
                <a:cs typeface="Calibri"/>
              </a:rPr>
              <a:t>to</a:t>
            </a:r>
            <a:r>
              <a:rPr dirty="0" sz="2400" spc="-120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0F4D79"/>
                </a:solidFill>
                <a:latin typeface="Calibri"/>
                <a:cs typeface="Calibri"/>
              </a:rPr>
              <a:t>approve</a:t>
            </a:r>
            <a:r>
              <a:rPr dirty="0" sz="2400" spc="-35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0F4D79"/>
                </a:solidFill>
                <a:latin typeface="Calibri"/>
                <a:cs typeface="Calibri"/>
              </a:rPr>
              <a:t>AOR </a:t>
            </a:r>
            <a:r>
              <a:rPr dirty="0" sz="2400" spc="-10">
                <a:solidFill>
                  <a:srgbClr val="0F4D79"/>
                </a:solidFill>
                <a:latin typeface="Calibri"/>
                <a:cs typeface="Calibri"/>
              </a:rPr>
              <a:t>registration</a:t>
            </a:r>
            <a:endParaRPr sz="2400">
              <a:latin typeface="Calibri"/>
              <a:cs typeface="Calibri"/>
            </a:endParaRPr>
          </a:p>
          <a:p>
            <a:pPr marL="360045" indent="-347345">
              <a:lnSpc>
                <a:spcPct val="100000"/>
              </a:lnSpc>
              <a:spcBef>
                <a:spcPts val="204"/>
              </a:spcBef>
              <a:buClr>
                <a:srgbClr val="0F4D7A"/>
              </a:buClr>
              <a:buSzPct val="125000"/>
              <a:buFont typeface="Wingdings"/>
              <a:buChar char=""/>
              <a:tabLst>
                <a:tab pos="360045" algn="l"/>
              </a:tabLst>
            </a:pPr>
            <a:r>
              <a:rPr dirty="0" sz="2400">
                <a:solidFill>
                  <a:srgbClr val="0F4D79"/>
                </a:solidFill>
                <a:latin typeface="Calibri"/>
                <a:cs typeface="Calibri"/>
              </a:rPr>
              <a:t>AOR</a:t>
            </a:r>
            <a:r>
              <a:rPr dirty="0" sz="2400" spc="-95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400" spc="-40">
                <a:solidFill>
                  <a:srgbClr val="0F4D79"/>
                </a:solidFill>
                <a:latin typeface="Calibri"/>
                <a:cs typeface="Calibri"/>
              </a:rPr>
              <a:t>registration</a:t>
            </a:r>
            <a:r>
              <a:rPr dirty="0" sz="2400" spc="-80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0F4D79"/>
                </a:solidFill>
                <a:latin typeface="Calibri"/>
                <a:cs typeface="Calibri"/>
              </a:rPr>
              <a:t>must</a:t>
            </a:r>
            <a:r>
              <a:rPr dirty="0" sz="2400" spc="-95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F4D79"/>
                </a:solidFill>
                <a:latin typeface="Calibri"/>
                <a:cs typeface="Calibri"/>
              </a:rPr>
              <a:t>be</a:t>
            </a:r>
            <a:r>
              <a:rPr dirty="0" sz="2400" spc="-90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0F4D79"/>
                </a:solidFill>
                <a:latin typeface="Calibri"/>
                <a:cs typeface="Calibri"/>
              </a:rPr>
              <a:t>updated</a:t>
            </a:r>
            <a:r>
              <a:rPr dirty="0" sz="2400" spc="-90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u="sng" sz="2400" spc="-1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libri"/>
                <a:cs typeface="Calibri"/>
              </a:rPr>
              <a:t>annually</a:t>
            </a:r>
            <a:endParaRPr sz="2400">
              <a:latin typeface="Calibri"/>
              <a:cs typeface="Calibri"/>
            </a:endParaRPr>
          </a:p>
          <a:p>
            <a:pPr marL="360045" indent="-347345">
              <a:lnSpc>
                <a:spcPct val="100000"/>
              </a:lnSpc>
              <a:spcBef>
                <a:spcPts val="195"/>
              </a:spcBef>
              <a:buClr>
                <a:srgbClr val="0F4D7A"/>
              </a:buClr>
              <a:buSzPct val="125000"/>
              <a:buFont typeface="Wingdings"/>
              <a:buChar char=""/>
              <a:tabLst>
                <a:tab pos="360045" algn="l"/>
              </a:tabLst>
            </a:pPr>
            <a:r>
              <a:rPr dirty="0" sz="2400">
                <a:solidFill>
                  <a:srgbClr val="0F4D79"/>
                </a:solidFill>
                <a:latin typeface="Calibri"/>
                <a:cs typeface="Calibri"/>
              </a:rPr>
              <a:t>AOR</a:t>
            </a:r>
            <a:r>
              <a:rPr dirty="0" sz="2400" spc="-100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400" spc="-30">
                <a:solidFill>
                  <a:srgbClr val="0F4D79"/>
                </a:solidFill>
                <a:latin typeface="Calibri"/>
                <a:cs typeface="Calibri"/>
              </a:rPr>
              <a:t>password</a:t>
            </a:r>
            <a:r>
              <a:rPr dirty="0" sz="2400" spc="-90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F4D79"/>
                </a:solidFill>
                <a:latin typeface="Calibri"/>
                <a:cs typeface="Calibri"/>
              </a:rPr>
              <a:t>must</a:t>
            </a:r>
            <a:r>
              <a:rPr dirty="0" sz="2400" spc="-90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F4D79"/>
                </a:solidFill>
                <a:latin typeface="Calibri"/>
                <a:cs typeface="Calibri"/>
              </a:rPr>
              <a:t>be</a:t>
            </a:r>
            <a:r>
              <a:rPr dirty="0" sz="2400" spc="-90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0F4D79"/>
                </a:solidFill>
                <a:latin typeface="Calibri"/>
                <a:cs typeface="Calibri"/>
              </a:rPr>
              <a:t>updated</a:t>
            </a:r>
            <a:r>
              <a:rPr dirty="0" sz="2400" spc="-95">
                <a:solidFill>
                  <a:srgbClr val="0F4D79"/>
                </a:solidFill>
                <a:latin typeface="Calibri"/>
                <a:cs typeface="Calibri"/>
              </a:rPr>
              <a:t> </a:t>
            </a:r>
            <a:r>
              <a:rPr dirty="0" u="sng" sz="2400" spc="-1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libri"/>
                <a:cs typeface="Calibri"/>
              </a:rPr>
              <a:t>every</a:t>
            </a:r>
            <a:r>
              <a:rPr dirty="0" u="sng" sz="2400" spc="-85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40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libri"/>
                <a:cs typeface="Calibri"/>
              </a:rPr>
              <a:t>90</a:t>
            </a:r>
            <a:r>
              <a:rPr dirty="0" u="sng" sz="2400" spc="-95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400" spc="-2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libri"/>
                <a:cs typeface="Calibri"/>
              </a:rPr>
              <a:t>days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64652" y="1239011"/>
            <a:ext cx="3508247" cy="1949183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48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900"/>
              <a:t>Step</a:t>
            </a:r>
            <a:r>
              <a:rPr dirty="0" sz="3900" spc="-90"/>
              <a:t> </a:t>
            </a:r>
            <a:r>
              <a:rPr dirty="0" sz="3900"/>
              <a:t>2</a:t>
            </a:r>
            <a:r>
              <a:rPr dirty="0" sz="3900" spc="-20"/>
              <a:t> </a:t>
            </a:r>
            <a:r>
              <a:rPr dirty="0" sz="3900"/>
              <a:t>–</a:t>
            </a:r>
            <a:r>
              <a:rPr dirty="0" sz="3900" spc="-30"/>
              <a:t> </a:t>
            </a:r>
            <a:r>
              <a:rPr dirty="0" sz="3900" spc="-20"/>
              <a:t>Grants.gov</a:t>
            </a:r>
            <a:endParaRPr sz="3900"/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2400" i="1">
                <a:solidFill>
                  <a:srgbClr val="990000"/>
                </a:solidFill>
                <a:latin typeface="Calibri"/>
                <a:cs typeface="Calibri"/>
              </a:rPr>
              <a:t>Designating</a:t>
            </a:r>
            <a:r>
              <a:rPr dirty="0" sz="2400" spc="-110" i="1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dirty="0" sz="2400" spc="-20" i="1">
                <a:solidFill>
                  <a:srgbClr val="990000"/>
                </a:solidFill>
                <a:latin typeface="Calibri"/>
                <a:cs typeface="Calibri"/>
              </a:rPr>
              <a:t>AORs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8" name="object 8" descr=""/>
          <p:cNvSpPr txBox="1"/>
          <p:nvPr/>
        </p:nvSpPr>
        <p:spPr>
          <a:xfrm>
            <a:off x="7888602" y="3494664"/>
            <a:ext cx="3579495" cy="1759585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40"/>
              </a:spcBef>
            </a:pPr>
            <a:r>
              <a:rPr dirty="0" u="sng" sz="2000" b="1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libri"/>
                <a:cs typeface="Calibri"/>
              </a:rPr>
              <a:t>Help</a:t>
            </a:r>
            <a:r>
              <a:rPr dirty="0" u="sng" sz="2000" spc="-40" b="1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000" spc="-20" b="1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libri"/>
                <a:cs typeface="Calibri"/>
              </a:rPr>
              <a:t>desk:</a:t>
            </a:r>
            <a:endParaRPr sz="2000">
              <a:latin typeface="Calibri"/>
              <a:cs typeface="Calibri"/>
            </a:endParaRPr>
          </a:p>
          <a:p>
            <a:pPr algn="ctr" marL="12700" marR="5080">
              <a:lnSpc>
                <a:spcPct val="100000"/>
              </a:lnSpc>
              <a:spcBef>
                <a:spcPts val="210"/>
              </a:spcBef>
            </a:pPr>
            <a:r>
              <a:rPr dirty="0" sz="1800" spc="-10">
                <a:solidFill>
                  <a:srgbClr val="4289C8"/>
                </a:solidFill>
                <a:latin typeface="Calibri"/>
                <a:cs typeface="Calibri"/>
              </a:rPr>
              <a:t>Available</a:t>
            </a:r>
            <a:r>
              <a:rPr dirty="0" sz="1800" spc="-40">
                <a:solidFill>
                  <a:srgbClr val="4289C8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4289C8"/>
                </a:solidFill>
                <a:latin typeface="Calibri"/>
                <a:cs typeface="Calibri"/>
              </a:rPr>
              <a:t>24</a:t>
            </a:r>
            <a:r>
              <a:rPr dirty="0" sz="1800" spc="-50">
                <a:solidFill>
                  <a:srgbClr val="4289C8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4289C8"/>
                </a:solidFill>
                <a:latin typeface="Calibri"/>
                <a:cs typeface="Calibri"/>
              </a:rPr>
              <a:t>hours</a:t>
            </a:r>
            <a:r>
              <a:rPr dirty="0" sz="1800" spc="-20">
                <a:solidFill>
                  <a:srgbClr val="4289C8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4289C8"/>
                </a:solidFill>
                <a:latin typeface="Calibri"/>
                <a:cs typeface="Calibri"/>
              </a:rPr>
              <a:t>a</a:t>
            </a:r>
            <a:r>
              <a:rPr dirty="0" sz="1800" spc="-50">
                <a:solidFill>
                  <a:srgbClr val="4289C8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4289C8"/>
                </a:solidFill>
                <a:latin typeface="Calibri"/>
                <a:cs typeface="Calibri"/>
              </a:rPr>
              <a:t>day</a:t>
            </a:r>
            <a:r>
              <a:rPr dirty="0" sz="1800" spc="-50">
                <a:solidFill>
                  <a:srgbClr val="4289C8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4289C8"/>
                </a:solidFill>
                <a:latin typeface="Calibri"/>
                <a:cs typeface="Calibri"/>
              </a:rPr>
              <a:t>7</a:t>
            </a:r>
            <a:r>
              <a:rPr dirty="0" sz="1800" spc="-40">
                <a:solidFill>
                  <a:srgbClr val="4289C8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4289C8"/>
                </a:solidFill>
                <a:latin typeface="Calibri"/>
                <a:cs typeface="Calibri"/>
              </a:rPr>
              <a:t>days</a:t>
            </a:r>
            <a:r>
              <a:rPr dirty="0" sz="1800" spc="-70">
                <a:solidFill>
                  <a:srgbClr val="4289C8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4289C8"/>
                </a:solidFill>
                <a:latin typeface="Calibri"/>
                <a:cs typeface="Calibri"/>
              </a:rPr>
              <a:t>a</a:t>
            </a:r>
            <a:r>
              <a:rPr dirty="0" sz="1800" spc="-50">
                <a:solidFill>
                  <a:srgbClr val="4289C8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4289C8"/>
                </a:solidFill>
                <a:latin typeface="Calibri"/>
                <a:cs typeface="Calibri"/>
              </a:rPr>
              <a:t>week (excluding</a:t>
            </a:r>
            <a:r>
              <a:rPr dirty="0" sz="1800" spc="-10">
                <a:solidFill>
                  <a:srgbClr val="4289C8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4289C8"/>
                </a:solidFill>
                <a:latin typeface="Calibri"/>
                <a:cs typeface="Calibri"/>
              </a:rPr>
              <a:t>federal</a:t>
            </a:r>
            <a:r>
              <a:rPr dirty="0" sz="1800" spc="-45">
                <a:solidFill>
                  <a:srgbClr val="4289C8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4289C8"/>
                </a:solidFill>
                <a:latin typeface="Calibri"/>
                <a:cs typeface="Calibri"/>
              </a:rPr>
              <a:t>holidays)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800" spc="-25">
                <a:solidFill>
                  <a:srgbClr val="4289C8"/>
                </a:solidFill>
                <a:latin typeface="Calibri"/>
                <a:cs typeface="Calibri"/>
              </a:rPr>
              <a:t>1-</a:t>
            </a:r>
            <a:r>
              <a:rPr dirty="0" sz="1800" spc="-30">
                <a:solidFill>
                  <a:srgbClr val="4289C8"/>
                </a:solidFill>
                <a:latin typeface="Calibri"/>
                <a:cs typeface="Calibri"/>
              </a:rPr>
              <a:t>800-518-</a:t>
            </a:r>
            <a:r>
              <a:rPr dirty="0" sz="1800">
                <a:solidFill>
                  <a:srgbClr val="4289C8"/>
                </a:solidFill>
                <a:latin typeface="Calibri"/>
                <a:cs typeface="Calibri"/>
              </a:rPr>
              <a:t>4726</a:t>
            </a:r>
            <a:r>
              <a:rPr dirty="0" sz="1800" spc="140">
                <a:solidFill>
                  <a:srgbClr val="4289C8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4289C8"/>
                </a:solidFill>
                <a:latin typeface="Calibri"/>
                <a:cs typeface="Calibri"/>
              </a:rPr>
              <a:t>(U.S.)</a:t>
            </a:r>
            <a:endParaRPr sz="1800">
              <a:latin typeface="Calibri"/>
              <a:cs typeface="Calibri"/>
            </a:endParaRPr>
          </a:p>
          <a:p>
            <a:pPr algn="ctr" marL="363220" marR="356235">
              <a:lnSpc>
                <a:spcPct val="100000"/>
              </a:lnSpc>
            </a:pPr>
            <a:r>
              <a:rPr dirty="0" sz="1800" spc="-25">
                <a:solidFill>
                  <a:srgbClr val="4289C8"/>
                </a:solidFill>
                <a:latin typeface="Calibri"/>
                <a:cs typeface="Calibri"/>
              </a:rPr>
              <a:t>1-</a:t>
            </a:r>
            <a:r>
              <a:rPr dirty="0" sz="1800" spc="-30">
                <a:solidFill>
                  <a:srgbClr val="4289C8"/>
                </a:solidFill>
                <a:latin typeface="Calibri"/>
                <a:cs typeface="Calibri"/>
              </a:rPr>
              <a:t>606-545-</a:t>
            </a:r>
            <a:r>
              <a:rPr dirty="0" sz="1800">
                <a:solidFill>
                  <a:srgbClr val="4289C8"/>
                </a:solidFill>
                <a:latin typeface="Calibri"/>
                <a:cs typeface="Calibri"/>
              </a:rPr>
              <a:t>5035</a:t>
            </a:r>
            <a:r>
              <a:rPr dirty="0" sz="1800" spc="140">
                <a:solidFill>
                  <a:srgbClr val="4289C8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4289C8"/>
                </a:solidFill>
                <a:latin typeface="Calibri"/>
                <a:cs typeface="Calibri"/>
              </a:rPr>
              <a:t>(International) </a:t>
            </a:r>
            <a:r>
              <a:rPr dirty="0" u="sng" sz="1800" spc="-10">
                <a:solidFill>
                  <a:srgbClr val="0562C1"/>
                </a:solidFill>
                <a:uFill>
                  <a:solidFill>
                    <a:srgbClr val="0561C1"/>
                  </a:solidFill>
                </a:uFill>
                <a:latin typeface="Calibri"/>
                <a:cs typeface="Calibri"/>
                <a:hlinkClick r:id="rId4"/>
              </a:rPr>
              <a:t>support@grants.gov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61" y="1067561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 h="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38100">
            <a:solidFill>
              <a:srgbClr val="8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19625" y="183897"/>
            <a:ext cx="495173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Grants.gov</a:t>
            </a:r>
            <a:r>
              <a:rPr dirty="0" spc="-185"/>
              <a:t> </a:t>
            </a:r>
            <a:r>
              <a:rPr dirty="0" spc="-10"/>
              <a:t>Registration</a:t>
            </a:r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4" name="object 4" descr=""/>
          <p:cNvSpPr txBox="1"/>
          <p:nvPr/>
        </p:nvSpPr>
        <p:spPr>
          <a:xfrm>
            <a:off x="840739" y="1457960"/>
            <a:ext cx="10509885" cy="39344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359410" marR="5715" indent="-347345">
              <a:lnSpc>
                <a:spcPct val="100000"/>
              </a:lnSpc>
              <a:spcBef>
                <a:spcPts val="95"/>
              </a:spcBef>
              <a:buSzPct val="125000"/>
              <a:buFont typeface="Arial"/>
              <a:buChar char="•"/>
              <a:tabLst>
                <a:tab pos="359410" algn="l"/>
              </a:tabLst>
            </a:pPr>
            <a:r>
              <a:rPr dirty="0" sz="2800" b="1">
                <a:solidFill>
                  <a:srgbClr val="0F4D7A"/>
                </a:solidFill>
                <a:latin typeface="Calibri"/>
                <a:cs typeface="Calibri"/>
              </a:rPr>
              <a:t>Authorized</a:t>
            </a:r>
            <a:r>
              <a:rPr dirty="0" sz="2800" spc="-45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0F4D7A"/>
                </a:solidFill>
                <a:latin typeface="Calibri"/>
                <a:cs typeface="Calibri"/>
              </a:rPr>
              <a:t>Organization</a:t>
            </a:r>
            <a:r>
              <a:rPr dirty="0" sz="2800" spc="-40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0F4D7A"/>
                </a:solidFill>
                <a:latin typeface="Calibri"/>
                <a:cs typeface="Calibri"/>
              </a:rPr>
              <a:t>Representative</a:t>
            </a:r>
            <a:r>
              <a:rPr dirty="0" sz="2800" spc="-35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F4D7A"/>
                </a:solidFill>
                <a:latin typeface="Calibri"/>
                <a:cs typeface="Calibri"/>
              </a:rPr>
              <a:t>(AOR)</a:t>
            </a:r>
            <a:r>
              <a:rPr dirty="0" sz="2800" spc="-40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creates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short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profile </a:t>
            </a:r>
            <a:r>
              <a:rPr dirty="0" sz="2800">
                <a:latin typeface="Calibri"/>
                <a:cs typeface="Calibri"/>
              </a:rPr>
              <a:t>and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obtains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username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and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password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from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the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Grants.gov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Credential Provider.</a:t>
            </a:r>
            <a:endParaRPr sz="2800">
              <a:latin typeface="Calibri"/>
              <a:cs typeface="Calibri"/>
            </a:endParaRPr>
          </a:p>
          <a:p>
            <a:pPr algn="just" marL="359410" marR="6985" indent="-347345">
              <a:lnSpc>
                <a:spcPct val="100000"/>
              </a:lnSpc>
              <a:spcBef>
                <a:spcPts val="505"/>
              </a:spcBef>
              <a:buSzPct val="125000"/>
              <a:buFont typeface="Arial"/>
              <a:buChar char="•"/>
              <a:tabLst>
                <a:tab pos="360680" algn="l"/>
              </a:tabLst>
            </a:pPr>
            <a:r>
              <a:rPr dirty="0" sz="2800" spc="-10" b="1">
                <a:solidFill>
                  <a:srgbClr val="0F4D7A"/>
                </a:solidFill>
                <a:latin typeface="Calibri"/>
                <a:cs typeface="Calibri"/>
              </a:rPr>
              <a:t>E-</a:t>
            </a:r>
            <a:r>
              <a:rPr dirty="0" sz="2800" b="1">
                <a:solidFill>
                  <a:srgbClr val="0F4D7A"/>
                </a:solidFill>
                <a:latin typeface="Calibri"/>
                <a:cs typeface="Calibri"/>
              </a:rPr>
              <a:t>Business</a:t>
            </a:r>
            <a:r>
              <a:rPr dirty="0" sz="2800" spc="165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F4D7A"/>
                </a:solidFill>
                <a:latin typeface="Calibri"/>
                <a:cs typeface="Calibri"/>
              </a:rPr>
              <a:t>Point</a:t>
            </a:r>
            <a:r>
              <a:rPr dirty="0" sz="2800" spc="165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F4D7A"/>
                </a:solidFill>
                <a:latin typeface="Calibri"/>
                <a:cs typeface="Calibri"/>
              </a:rPr>
              <a:t>of</a:t>
            </a:r>
            <a:r>
              <a:rPr dirty="0" sz="2800" spc="170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F4D7A"/>
                </a:solidFill>
                <a:latin typeface="Calibri"/>
                <a:cs typeface="Calibri"/>
              </a:rPr>
              <a:t>Contact</a:t>
            </a:r>
            <a:r>
              <a:rPr dirty="0" sz="2800" spc="160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0F4D7A"/>
                </a:solidFill>
                <a:latin typeface="Calibri"/>
                <a:cs typeface="Calibri"/>
              </a:rPr>
              <a:t>(E-</a:t>
            </a:r>
            <a:r>
              <a:rPr dirty="0" sz="2800" b="1">
                <a:solidFill>
                  <a:srgbClr val="0F4D7A"/>
                </a:solidFill>
                <a:latin typeface="Calibri"/>
                <a:cs typeface="Calibri"/>
              </a:rPr>
              <a:t>Biz</a:t>
            </a:r>
            <a:r>
              <a:rPr dirty="0" sz="2800" spc="165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F4D7A"/>
                </a:solidFill>
                <a:latin typeface="Calibri"/>
                <a:cs typeface="Calibri"/>
              </a:rPr>
              <a:t>POC)</a:t>
            </a:r>
            <a:r>
              <a:rPr dirty="0" sz="2800" spc="170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receives</a:t>
            </a:r>
            <a:r>
              <a:rPr dirty="0" sz="2800" spc="1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an</a:t>
            </a:r>
            <a:r>
              <a:rPr dirty="0" sz="2800" spc="1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email</a:t>
            </a:r>
            <a:r>
              <a:rPr dirty="0" sz="2800" spc="16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prompting </a:t>
            </a:r>
            <a:r>
              <a:rPr dirty="0" sz="2800" spc="-1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the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E-</a:t>
            </a:r>
            <a:r>
              <a:rPr dirty="0" sz="2800">
                <a:latin typeface="Calibri"/>
                <a:cs typeface="Calibri"/>
              </a:rPr>
              <a:t>Biz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to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log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into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Grants.gov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and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approve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AOR.</a:t>
            </a:r>
            <a:endParaRPr sz="2800">
              <a:latin typeface="Calibri"/>
              <a:cs typeface="Calibri"/>
            </a:endParaRPr>
          </a:p>
          <a:p>
            <a:pPr lvl="1" marL="751840" marR="5080" indent="-282575">
              <a:lnSpc>
                <a:spcPct val="100000"/>
              </a:lnSpc>
              <a:spcBef>
                <a:spcPts val="530"/>
              </a:spcBef>
              <a:buClr>
                <a:srgbClr val="0F4D7A"/>
              </a:buClr>
              <a:buFont typeface="Symbol"/>
              <a:buChar char=""/>
              <a:tabLst>
                <a:tab pos="753110" algn="l"/>
                <a:tab pos="1353185" algn="l"/>
                <a:tab pos="2121535" algn="l"/>
                <a:tab pos="2783205" algn="l"/>
                <a:tab pos="3349625" algn="l"/>
                <a:tab pos="4113529" algn="l"/>
                <a:tab pos="4667885" algn="l"/>
                <a:tab pos="6519545" algn="l"/>
                <a:tab pos="7962900" algn="l"/>
                <a:tab pos="9046845" algn="l"/>
                <a:tab pos="9459595" algn="l"/>
              </a:tabLst>
            </a:pPr>
            <a:r>
              <a:rPr dirty="0" sz="2400" spc="-25">
                <a:latin typeface="Calibri"/>
                <a:cs typeface="Calibri"/>
              </a:rPr>
              <a:t>The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-20">
                <a:latin typeface="Calibri"/>
                <a:cs typeface="Calibri"/>
              </a:rPr>
              <a:t>E-</a:t>
            </a:r>
            <a:r>
              <a:rPr dirty="0" sz="2400" spc="-25">
                <a:latin typeface="Calibri"/>
                <a:cs typeface="Calibri"/>
              </a:rPr>
              <a:t>BIZ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-25">
                <a:latin typeface="Calibri"/>
                <a:cs typeface="Calibri"/>
              </a:rPr>
              <a:t>POC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-20">
                <a:latin typeface="Calibri"/>
                <a:cs typeface="Calibri"/>
              </a:rPr>
              <a:t>will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-20">
                <a:latin typeface="Calibri"/>
                <a:cs typeface="Calibri"/>
              </a:rPr>
              <a:t>need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-25">
                <a:latin typeface="Calibri"/>
                <a:cs typeface="Calibri"/>
              </a:rPr>
              <a:t>the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-10">
                <a:latin typeface="Calibri"/>
                <a:cs typeface="Calibri"/>
              </a:rPr>
              <a:t>organization's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-10" b="1">
                <a:solidFill>
                  <a:srgbClr val="0F4D7A"/>
                </a:solidFill>
                <a:latin typeface="Calibri"/>
                <a:cs typeface="Calibri"/>
              </a:rPr>
              <a:t>Marketing</a:t>
            </a:r>
            <a:r>
              <a:rPr dirty="0" sz="2400" b="1">
                <a:solidFill>
                  <a:srgbClr val="0F4D7A"/>
                </a:solidFill>
                <a:latin typeface="Calibri"/>
                <a:cs typeface="Calibri"/>
              </a:rPr>
              <a:t>	</a:t>
            </a:r>
            <a:r>
              <a:rPr dirty="0" sz="2400" spc="-10" b="1">
                <a:solidFill>
                  <a:srgbClr val="0F4D7A"/>
                </a:solidFill>
                <a:latin typeface="Calibri"/>
                <a:cs typeface="Calibri"/>
              </a:rPr>
              <a:t>Partner</a:t>
            </a:r>
            <a:r>
              <a:rPr dirty="0" sz="2400" b="1">
                <a:solidFill>
                  <a:srgbClr val="0F4D7A"/>
                </a:solidFill>
                <a:latin typeface="Calibri"/>
                <a:cs typeface="Calibri"/>
              </a:rPr>
              <a:t>	</a:t>
            </a:r>
            <a:r>
              <a:rPr dirty="0" sz="2400" spc="-25" b="1">
                <a:solidFill>
                  <a:srgbClr val="0F4D7A"/>
                </a:solidFill>
                <a:latin typeface="Calibri"/>
                <a:cs typeface="Calibri"/>
              </a:rPr>
              <a:t>ID</a:t>
            </a:r>
            <a:r>
              <a:rPr dirty="0" sz="2400" b="1">
                <a:solidFill>
                  <a:srgbClr val="0F4D7A"/>
                </a:solidFill>
                <a:latin typeface="Calibri"/>
                <a:cs typeface="Calibri"/>
              </a:rPr>
              <a:t>	</a:t>
            </a:r>
            <a:r>
              <a:rPr dirty="0" sz="2400" spc="-10" b="1">
                <a:solidFill>
                  <a:srgbClr val="0F4D7A"/>
                </a:solidFill>
                <a:latin typeface="Calibri"/>
                <a:cs typeface="Calibri"/>
              </a:rPr>
              <a:t>Number </a:t>
            </a:r>
            <a:r>
              <a:rPr dirty="0" sz="2400" spc="-10" b="1">
                <a:solidFill>
                  <a:srgbClr val="0F4D7A"/>
                </a:solidFill>
                <a:latin typeface="Calibri"/>
                <a:cs typeface="Calibri"/>
              </a:rPr>
              <a:t>	</a:t>
            </a:r>
            <a:r>
              <a:rPr dirty="0" sz="2400" b="1">
                <a:solidFill>
                  <a:srgbClr val="0F4D7A"/>
                </a:solidFill>
                <a:latin typeface="Calibri"/>
                <a:cs typeface="Calibri"/>
              </a:rPr>
              <a:t>(MPIN)</a:t>
            </a:r>
            <a:r>
              <a:rPr dirty="0" sz="2400" spc="-60" b="1">
                <a:solidFill>
                  <a:srgbClr val="0F4D7A"/>
                </a:solidFill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to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approve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AOR.</a:t>
            </a:r>
            <a:endParaRPr sz="2400">
              <a:latin typeface="Calibri"/>
              <a:cs typeface="Calibri"/>
            </a:endParaRPr>
          </a:p>
          <a:p>
            <a:pPr algn="just" marL="358775" marR="6985" indent="-346710">
              <a:lnSpc>
                <a:spcPct val="100000"/>
              </a:lnSpc>
              <a:spcBef>
                <a:spcPts val="465"/>
              </a:spcBef>
              <a:buClr>
                <a:srgbClr val="0F4D7A"/>
              </a:buClr>
              <a:buSzPct val="125000"/>
              <a:buFont typeface="Arial"/>
              <a:buChar char="•"/>
              <a:tabLst>
                <a:tab pos="358775" algn="l"/>
              </a:tabLst>
            </a:pPr>
            <a:r>
              <a:rPr dirty="0" sz="2800">
                <a:latin typeface="Calibri"/>
                <a:cs typeface="Calibri"/>
              </a:rPr>
              <a:t>Once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the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registration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is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approved,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the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AOR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will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receive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confirmation e-</a:t>
            </a:r>
            <a:r>
              <a:rPr dirty="0" sz="2800">
                <a:latin typeface="Calibri"/>
                <a:cs typeface="Calibri"/>
              </a:rPr>
              <a:t>mail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and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will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be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able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to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submit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applications.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072896" y="2398776"/>
            <a:ext cx="8365490" cy="1203960"/>
            <a:chOff x="1072896" y="2398776"/>
            <a:chExt cx="8365490" cy="120396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2896" y="2398776"/>
              <a:ext cx="8365235" cy="1118615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86839" y="3282697"/>
              <a:ext cx="292607" cy="32003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74139" y="2515617"/>
            <a:ext cx="7731759" cy="1735455"/>
          </a:xfrm>
          <a:prstGeom prst="rect"/>
        </p:spPr>
        <p:txBody>
          <a:bodyPr wrap="square" lIns="0" tIns="10160" rIns="0" bIns="0" rtlCol="0" vert="horz">
            <a:spAutoFit/>
          </a:bodyPr>
          <a:lstStyle/>
          <a:p>
            <a:pPr algn="just" marL="583565" marR="5080" indent="-571500">
              <a:lnSpc>
                <a:spcPct val="100299"/>
              </a:lnSpc>
              <a:spcBef>
                <a:spcPts val="80"/>
              </a:spcBef>
            </a:pPr>
            <a:r>
              <a:rPr dirty="0" b="0">
                <a:latin typeface="Calibri Light"/>
                <a:cs typeface="Calibri Light"/>
              </a:rPr>
              <a:t>The</a:t>
            </a:r>
            <a:r>
              <a:rPr dirty="0" spc="-165" b="0">
                <a:latin typeface="Calibri Light"/>
                <a:cs typeface="Calibri Light"/>
              </a:rPr>
              <a:t> </a:t>
            </a:r>
            <a:r>
              <a:rPr dirty="0" spc="-40" b="0">
                <a:latin typeface="Calibri Light"/>
                <a:cs typeface="Calibri Light"/>
              </a:rPr>
              <a:t>Federal</a:t>
            </a:r>
            <a:r>
              <a:rPr dirty="0" spc="-160" b="0">
                <a:latin typeface="Calibri Light"/>
                <a:cs typeface="Calibri Light"/>
              </a:rPr>
              <a:t> </a:t>
            </a:r>
            <a:r>
              <a:rPr dirty="0" spc="-35" b="0">
                <a:latin typeface="Calibri Light"/>
                <a:cs typeface="Calibri Light"/>
              </a:rPr>
              <a:t>Grant</a:t>
            </a:r>
            <a:r>
              <a:rPr dirty="0" spc="-160" b="0">
                <a:latin typeface="Calibri Light"/>
                <a:cs typeface="Calibri Light"/>
              </a:rPr>
              <a:t> </a:t>
            </a:r>
            <a:r>
              <a:rPr dirty="0" spc="-40" b="0">
                <a:latin typeface="Calibri Light"/>
                <a:cs typeface="Calibri Light"/>
              </a:rPr>
              <a:t>Application</a:t>
            </a:r>
            <a:r>
              <a:rPr dirty="0" spc="-185" b="0">
                <a:latin typeface="Calibri Light"/>
                <a:cs typeface="Calibri Light"/>
              </a:rPr>
              <a:t> </a:t>
            </a:r>
            <a:r>
              <a:rPr dirty="0" spc="-10" b="0">
                <a:latin typeface="Calibri Light"/>
                <a:cs typeface="Calibri Light"/>
              </a:rPr>
              <a:t>Process: </a:t>
            </a:r>
            <a:r>
              <a:rPr dirty="0" sz="3600"/>
              <a:t>WHERE</a:t>
            </a:r>
            <a:r>
              <a:rPr dirty="0" sz="3600" spc="-65"/>
              <a:t> </a:t>
            </a:r>
            <a:r>
              <a:rPr dirty="0" sz="3600"/>
              <a:t>AND</a:t>
            </a:r>
            <a:r>
              <a:rPr dirty="0" sz="3600" spc="-60"/>
              <a:t> </a:t>
            </a:r>
            <a:r>
              <a:rPr dirty="0" sz="3600"/>
              <a:t>HOW</a:t>
            </a:r>
            <a:r>
              <a:rPr dirty="0" sz="3600" spc="-60"/>
              <a:t> </a:t>
            </a:r>
            <a:r>
              <a:rPr dirty="0" sz="3600"/>
              <a:t>TO</a:t>
            </a:r>
            <a:r>
              <a:rPr dirty="0" sz="3600" spc="-60"/>
              <a:t> </a:t>
            </a:r>
            <a:r>
              <a:rPr dirty="0" sz="3600"/>
              <a:t>FIND</a:t>
            </a:r>
            <a:r>
              <a:rPr dirty="0" sz="3600" spc="-60"/>
              <a:t> </a:t>
            </a:r>
            <a:r>
              <a:rPr dirty="0" sz="3600" spc="-10"/>
              <a:t>FUNDING OPPORTUNITIES</a:t>
            </a:r>
            <a:endParaRPr sz="3600">
              <a:latin typeface="Calibri Light"/>
              <a:cs typeface="Calibri Light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05800" y="504872"/>
            <a:ext cx="2382011" cy="1877139"/>
          </a:xfrm>
          <a:prstGeom prst="rect">
            <a:avLst/>
          </a:prstGeom>
        </p:spPr>
      </p:pic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HRSA</dc:creator>
  <cp:keywords>HRSA, PRB</cp:keywords>
  <dc:subject>Provider Relief, Topic</dc:subject>
  <dc:title>Presentation Title</dc:title>
  <dcterms:created xsi:type="dcterms:W3CDTF">2024-03-12T21:38:23Z</dcterms:created>
  <dcterms:modified xsi:type="dcterms:W3CDTF">2024-03-12T21:38:23Z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0x010100BA44CDA8DD4A25449BE5AF665B160A8D</vt:lpwstr>
  </property>
  <property fmtid="{D5CDD505-2E9C-101B-9397-08002B2CF9AE}" pid="3" name="Created">
    <vt:filetime>2024-03-08T00:00:00Z</vt:filetime>
  </property>
  <property fmtid="{D5CDD505-2E9C-101B-9397-08002B2CF9AE}" pid="4" name="Creator">
    <vt:lpwstr>Acrobat PDFMaker 23 for PowerPoint</vt:lpwstr>
  </property>
  <property fmtid="{D5CDD505-2E9C-101B-9397-08002B2CF9AE}" pid="5" name="LastSaved">
    <vt:filetime>2024-03-12T00:00:00Z</vt:filetime>
  </property>
  <property fmtid="{D5CDD505-2E9C-101B-9397-08002B2CF9AE}" pid="6" name="Producer">
    <vt:lpwstr>Adobe PDF Library 23.8.75</vt:lpwstr>
  </property>
  <property fmtid="{D5CDD505-2E9C-101B-9397-08002B2CF9AE}" pid="7" name="_dlc_DocIdItemGuid">
    <vt:lpwstr>5b493520-1350-4239-bbae-134bd306033b</vt:lpwstr>
  </property>
</Properties>
</file>